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269" r:id="rId3"/>
    <p:sldId id="279" r:id="rId4"/>
    <p:sldId id="274" r:id="rId5"/>
    <p:sldId id="286" r:id="rId6"/>
    <p:sldId id="284" r:id="rId7"/>
    <p:sldId id="288" r:id="rId8"/>
    <p:sldId id="315" r:id="rId9"/>
    <p:sldId id="287" r:id="rId10"/>
    <p:sldId id="275" r:id="rId11"/>
    <p:sldId id="289" r:id="rId12"/>
    <p:sldId id="294" r:id="rId13"/>
    <p:sldId id="291" r:id="rId14"/>
    <p:sldId id="267" r:id="rId15"/>
    <p:sldId id="330" r:id="rId16"/>
    <p:sldId id="277" r:id="rId17"/>
    <p:sldId id="302" r:id="rId18"/>
    <p:sldId id="276" r:id="rId19"/>
    <p:sldId id="332" r:id="rId20"/>
    <p:sldId id="331" r:id="rId21"/>
    <p:sldId id="317" r:id="rId22"/>
    <p:sldId id="319" r:id="rId23"/>
    <p:sldId id="321" r:id="rId24"/>
    <p:sldId id="322" r:id="rId25"/>
    <p:sldId id="323" r:id="rId26"/>
    <p:sldId id="324" r:id="rId27"/>
    <p:sldId id="325" r:id="rId28"/>
    <p:sldId id="326" r:id="rId29"/>
    <p:sldId id="328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66" autoAdjust="0"/>
    <p:restoredTop sz="94838" autoAdjust="0"/>
  </p:normalViewPr>
  <p:slideViewPr>
    <p:cSldViewPr>
      <p:cViewPr varScale="1">
        <p:scale>
          <a:sx n="97" d="100"/>
          <a:sy n="97" d="100"/>
        </p:scale>
        <p:origin x="-680" y="-64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DEF53D-35B2-43C8-BA2A-D3932B917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BC4ED-3E3F-4A7A-9B15-54C316FD795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EAB57-83C4-4847-B0CF-A4CD642C47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09C89-2427-4D33-8743-E430EE05F46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EC118-18D8-4E8F-AE3D-D551F13640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F48D-A046-4424-AA47-73CEA807B18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A2857-E13A-4FD0-96FA-7AD39B5F144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C7B4C-CE16-48FD-9188-4E7467F6D7D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D16E-CC9D-4330-9C42-CACFB4841C2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6B72B-F21D-4EA5-8533-D21B751A578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9DD82-FDD3-45ED-B372-C5A0260BEA2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E8114-DE0A-4B71-A9CA-60C21A17552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DC08B-7FAC-48D1-8D20-29F41480D9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1C1FF-F4B2-4F39-B823-B5DDF079AD1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EA580-CCFD-49C2-BDE7-69FB33289A4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B7130-2210-4813-B1C0-2B8DBC1CECC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8EADC-B7F4-4977-B756-872B13A95F5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94BB4-5855-44B7-A629-AE2854899D1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8D206-A6A0-45D9-8986-36ECFBA96EE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6BBF6-6E1D-4E2E-A216-D6C8D7263F9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7B836-F502-4439-8440-85B8E813C92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978D9-A028-49A9-A83B-F2094881E54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06CD3-C7E1-4F79-B067-8F99852C75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6FF66-DDE3-4307-A56D-24BBD2D924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8274B-0BD6-4F23-AE31-D9A536D45D5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18109-63A9-4247-8BC0-3F8C06D05E4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8EA0-C12A-407B-A6DE-A5968CADBF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B71F8-D9BB-411C-9369-CDDFB7B152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2E113-A19E-48F0-BE3A-4C94057F456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05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5-1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295400" y="68263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>
                <a:solidFill>
                  <a:schemeClr val="bg1"/>
                </a:solidFill>
                <a:latin typeface="Arial Black" pitchFamily="34" charset="0"/>
              </a:rPr>
              <a:t>Variation Functions</a:t>
            </a:r>
            <a:endParaRPr lang="en-US" sz="3600">
              <a:latin typeface="Arial Black" pitchFamily="34" charset="0"/>
            </a:endParaRPr>
          </a:p>
        </p:txBody>
      </p:sp>
      <p:pic>
        <p:nvPicPr>
          <p:cNvPr id="6151" name="Picture 12" descr="chater_screen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1295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Solve problems involving direct, inverse, joint, and combined variation.</a:t>
            </a:r>
            <a:endParaRPr lang="en-US" altLang="en-US" sz="3200">
              <a:latin typeface="Arial" charset="0"/>
            </a:endParaRPr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304800" y="150495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cost of an item in euros </a:t>
            </a:r>
            <a:r>
              <a:rPr lang="en-US" altLang="en-US" b="1" i="1"/>
              <a:t>e</a:t>
            </a:r>
            <a:r>
              <a:rPr lang="en-US" altLang="en-US" b="1"/>
              <a:t> varies directly as the cost of the item in dollars </a:t>
            </a:r>
            <a:r>
              <a:rPr lang="en-US" altLang="en-US" b="1" i="1"/>
              <a:t>d</a:t>
            </a:r>
            <a:r>
              <a:rPr lang="en-US" altLang="en-US" b="1"/>
              <a:t>, and </a:t>
            </a:r>
            <a:r>
              <a:rPr lang="en-US" altLang="en-US" b="1" i="1"/>
              <a:t>e</a:t>
            </a:r>
            <a:r>
              <a:rPr lang="en-US" altLang="en-US" b="1"/>
              <a:t> = 3.85 euros when </a:t>
            </a:r>
            <a:r>
              <a:rPr lang="en-US" altLang="en-US" b="1" i="1"/>
              <a:t>d</a:t>
            </a:r>
            <a:r>
              <a:rPr lang="en-US" altLang="en-US" b="1"/>
              <a:t> = $5.00. Find </a:t>
            </a:r>
            <a:r>
              <a:rPr lang="en-US" altLang="en-US" b="1" i="1"/>
              <a:t>d</a:t>
            </a:r>
            <a:r>
              <a:rPr lang="en-US" altLang="en-US" b="1"/>
              <a:t> when </a:t>
            </a:r>
            <a:r>
              <a:rPr lang="en-US" altLang="en-US" b="1" i="1"/>
              <a:t>e </a:t>
            </a:r>
            <a:r>
              <a:rPr lang="en-US" altLang="en-US" b="1"/>
              <a:t>= 10.00 euros.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Solving Direct Variation Problems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4098" name="Object 23"/>
          <p:cNvGraphicFramePr>
            <a:graphicFrameLocks noChangeAspect="1"/>
          </p:cNvGraphicFramePr>
          <p:nvPr/>
        </p:nvGraphicFramePr>
        <p:xfrm>
          <a:off x="2432050" y="1497013"/>
          <a:ext cx="165100" cy="279400"/>
        </p:xfrm>
        <a:graphic>
          <a:graphicData uri="http://schemas.openxmlformats.org/presentationml/2006/ole">
            <p:oleObj spid="_x0000_s4098" name="Equation" r:id="rId4" imgW="164880" imgH="279360" progId="Equation.DSMT4">
              <p:embed/>
            </p:oleObj>
          </a:graphicData>
        </a:graphic>
      </p:graphicFrame>
      <p:graphicFrame>
        <p:nvGraphicFramePr>
          <p:cNvPr id="4099" name="Object 25"/>
          <p:cNvGraphicFramePr>
            <a:graphicFrameLocks noChangeAspect="1"/>
          </p:cNvGraphicFramePr>
          <p:nvPr/>
        </p:nvGraphicFramePr>
        <p:xfrm>
          <a:off x="2057400" y="1492250"/>
          <a:ext cx="914400" cy="288925"/>
        </p:xfrm>
        <a:graphic>
          <a:graphicData uri="http://schemas.openxmlformats.org/presentationml/2006/ole">
            <p:oleObj spid="_x0000_s4099" name="Equation" r:id="rId5" imgW="914400" imgH="2894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46685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perimeter </a:t>
            </a:r>
            <a:r>
              <a:rPr lang="en-US" altLang="en-US" b="1" i="1"/>
              <a:t>P</a:t>
            </a:r>
            <a:r>
              <a:rPr lang="en-US" altLang="en-US" b="1"/>
              <a:t> of a regular dodecagon varies directly as the side length </a:t>
            </a:r>
            <a:r>
              <a:rPr lang="en-US" altLang="en-US" b="1" i="1"/>
              <a:t>s</a:t>
            </a:r>
            <a:r>
              <a:rPr lang="en-US" altLang="en-US" b="1"/>
              <a:t>, and </a:t>
            </a:r>
            <a:r>
              <a:rPr lang="en-US" altLang="en-US" b="1" i="1"/>
              <a:t>P =</a:t>
            </a:r>
            <a:r>
              <a:rPr lang="en-US" altLang="en-US" b="1"/>
              <a:t> 18 in. when </a:t>
            </a:r>
            <a:r>
              <a:rPr lang="en-US" altLang="en-US" b="1" i="1"/>
              <a:t>s</a:t>
            </a:r>
            <a:r>
              <a:rPr lang="en-US" altLang="en-US" b="1"/>
              <a:t> = 1.5 in. Find </a:t>
            </a:r>
            <a:r>
              <a:rPr lang="en-US" altLang="en-US" b="1" i="1"/>
              <a:t>s</a:t>
            </a:r>
            <a:r>
              <a:rPr lang="en-US" altLang="en-US" b="1"/>
              <a:t> when </a:t>
            </a:r>
            <a:r>
              <a:rPr lang="en-US" altLang="en-US" b="1" i="1"/>
              <a:t>P</a:t>
            </a:r>
            <a:r>
              <a:rPr lang="en-US" altLang="en-US" b="1"/>
              <a:t> = 75 in.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16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 u="sng"/>
              <a:t>joint variation</a:t>
            </a:r>
            <a:r>
              <a:rPr lang="en-US"/>
              <a:t> is a relationship among three variables that can be written in the form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kxz</a:t>
            </a:r>
            <a:r>
              <a:rPr lang="en-US"/>
              <a:t>, where </a:t>
            </a:r>
            <a:r>
              <a:rPr lang="en-US" i="1"/>
              <a:t>k</a:t>
            </a:r>
            <a:r>
              <a:rPr lang="en-US"/>
              <a:t> is the constant of variation. For the equation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kxz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 varies jointly as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z</a:t>
            </a:r>
            <a:r>
              <a:rPr lang="en-US"/>
              <a:t>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90600" y="3810000"/>
            <a:ext cx="7086600" cy="1663700"/>
            <a:chOff x="624" y="2400"/>
            <a:chExt cx="4464" cy="1048"/>
          </a:xfrm>
        </p:grpSpPr>
        <p:sp>
          <p:nvSpPr>
            <p:cNvPr id="19460" name="Text Box 17"/>
            <p:cNvSpPr txBox="1">
              <a:spLocks noChangeArrowheads="1"/>
            </p:cNvSpPr>
            <p:nvPr/>
          </p:nvSpPr>
          <p:spPr bwMode="auto">
            <a:xfrm>
              <a:off x="628" y="2688"/>
              <a:ext cx="4460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The phrases “</a:t>
              </a:r>
              <a:r>
                <a:rPr lang="en-US" i="1"/>
                <a:t>y</a:t>
              </a:r>
              <a:r>
                <a:rPr lang="en-US"/>
                <a:t> varies directly as </a:t>
              </a:r>
              <a:r>
                <a:rPr lang="en-US" i="1"/>
                <a:t>x</a:t>
              </a:r>
              <a:r>
                <a:rPr lang="en-US"/>
                <a:t>” and “</a:t>
              </a:r>
              <a:r>
                <a:rPr lang="en-US" i="1"/>
                <a:t>y</a:t>
              </a:r>
              <a:r>
                <a:rPr lang="en-US"/>
                <a:t> is directly proportional to </a:t>
              </a:r>
              <a:r>
                <a:rPr lang="en-US" i="1"/>
                <a:t>x</a:t>
              </a:r>
              <a:r>
                <a:rPr lang="en-US"/>
                <a:t>” have the same meaning.</a:t>
              </a:r>
              <a:endParaRPr lang="en-US" sz="800" i="1"/>
            </a:p>
          </p:txBody>
        </p:sp>
        <p:sp>
          <p:nvSpPr>
            <p:cNvPr id="19461" name="Text Box 18"/>
            <p:cNvSpPr txBox="1">
              <a:spLocks noChangeArrowheads="1"/>
            </p:cNvSpPr>
            <p:nvPr/>
          </p:nvSpPr>
          <p:spPr bwMode="auto">
            <a:xfrm>
              <a:off x="624" y="2400"/>
              <a:ext cx="1680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Reading Math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volume </a:t>
            </a:r>
            <a:r>
              <a:rPr lang="en-US" altLang="en-US" b="1" i="1"/>
              <a:t>V</a:t>
            </a:r>
            <a:r>
              <a:rPr lang="en-US" altLang="en-US" b="1"/>
              <a:t> of a cone varies jointly as the area of the base </a:t>
            </a:r>
            <a:r>
              <a:rPr lang="en-US" altLang="en-US" b="1" i="1"/>
              <a:t>B</a:t>
            </a:r>
            <a:r>
              <a:rPr lang="en-US" altLang="en-US" b="1"/>
              <a:t> and the height </a:t>
            </a:r>
            <a:r>
              <a:rPr lang="en-US" altLang="en-US" b="1" i="1"/>
              <a:t>h</a:t>
            </a:r>
            <a:r>
              <a:rPr lang="en-US" altLang="en-US" b="1"/>
              <a:t>, and </a:t>
            </a:r>
            <a:br>
              <a:rPr lang="en-US" altLang="en-US" b="1"/>
            </a:br>
            <a:r>
              <a:rPr lang="en-US" altLang="en-US" b="1" i="1"/>
              <a:t>V</a:t>
            </a:r>
            <a:r>
              <a:rPr lang="en-US" altLang="en-US" b="1"/>
              <a:t> = 12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ft</a:t>
            </a:r>
            <a:r>
              <a:rPr lang="en-US" altLang="en-US" b="1" baseline="30000"/>
              <a:t>3</a:t>
            </a:r>
            <a:r>
              <a:rPr lang="en-US" altLang="en-US" b="1"/>
              <a:t> when </a:t>
            </a:r>
            <a:r>
              <a:rPr lang="en-US" altLang="en-US" b="1" i="1"/>
              <a:t>B</a:t>
            </a:r>
            <a:r>
              <a:rPr lang="en-US" altLang="en-US" b="1"/>
              <a:t> = 9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ft</a:t>
            </a:r>
            <a:r>
              <a:rPr lang="en-US" altLang="en-US" b="1" baseline="30000"/>
              <a:t>3 </a:t>
            </a:r>
            <a:r>
              <a:rPr lang="en-US" altLang="en-US" b="1"/>
              <a:t>and </a:t>
            </a:r>
            <a:r>
              <a:rPr lang="en-US" altLang="en-US" b="1" i="1"/>
              <a:t>h</a:t>
            </a:r>
            <a:r>
              <a:rPr lang="en-US" altLang="en-US" b="1"/>
              <a:t> = 4 ft. Find </a:t>
            </a:r>
            <a:r>
              <a:rPr lang="en-US" altLang="en-US" b="1" i="1"/>
              <a:t>b</a:t>
            </a:r>
            <a:r>
              <a:rPr lang="en-US" altLang="en-US" b="1"/>
              <a:t> when </a:t>
            </a:r>
            <a:r>
              <a:rPr lang="en-US" altLang="en-US" b="1" i="1"/>
              <a:t>V</a:t>
            </a:r>
            <a:r>
              <a:rPr lang="en-US" altLang="en-US" b="1"/>
              <a:t> = 24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ft</a:t>
            </a:r>
            <a:r>
              <a:rPr lang="en-US" altLang="en-US" b="1" baseline="30000"/>
              <a:t>3</a:t>
            </a:r>
            <a:r>
              <a:rPr lang="en-US" altLang="en-US"/>
              <a:t> </a:t>
            </a:r>
            <a:r>
              <a:rPr lang="en-US" altLang="en-US" b="1"/>
              <a:t>and </a:t>
            </a:r>
            <a:r>
              <a:rPr lang="en-US" altLang="en-US" b="1" i="1"/>
              <a:t>h</a:t>
            </a:r>
            <a:r>
              <a:rPr lang="en-US" altLang="en-US" b="1"/>
              <a:t> = 9 ft.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3: Solving Joint Variation Problems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2565400" y="1435100"/>
          <a:ext cx="914400" cy="288925"/>
        </p:xfrm>
        <a:graphic>
          <a:graphicData uri="http://schemas.openxmlformats.org/presentationml/2006/ole">
            <p:oleObj spid="_x0000_s5122" name="Equation" r:id="rId4" imgW="914400" imgH="2894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0483" name="Text Box 30"/>
          <p:cNvSpPr txBox="1">
            <a:spLocks noChangeArrowheads="1"/>
          </p:cNvSpPr>
          <p:nvPr/>
        </p:nvSpPr>
        <p:spPr bwMode="auto">
          <a:xfrm>
            <a:off x="304800" y="1600200"/>
            <a:ext cx="82375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lateral surface area </a:t>
            </a:r>
            <a:r>
              <a:rPr lang="en-US" altLang="en-US" b="1" i="1"/>
              <a:t>L</a:t>
            </a:r>
            <a:r>
              <a:rPr lang="en-US" altLang="en-US" b="1"/>
              <a:t> of a cone varies jointly as the area of the base radius </a:t>
            </a:r>
            <a:r>
              <a:rPr lang="en-US" altLang="en-US" b="1" i="1"/>
              <a:t>r </a:t>
            </a:r>
            <a:r>
              <a:rPr lang="en-US" altLang="en-US" b="1"/>
              <a:t>and the slant height </a:t>
            </a:r>
            <a:r>
              <a:rPr lang="en-US" altLang="en-US" b="1" i="1"/>
              <a:t>l</a:t>
            </a:r>
            <a:r>
              <a:rPr lang="en-US" altLang="en-US" b="1"/>
              <a:t>, and </a:t>
            </a:r>
            <a:r>
              <a:rPr lang="en-US" altLang="en-US" b="1" i="1"/>
              <a:t>L</a:t>
            </a:r>
            <a:r>
              <a:rPr lang="en-US" altLang="en-US" b="1"/>
              <a:t> = 63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m</a:t>
            </a:r>
            <a:r>
              <a:rPr lang="en-US" altLang="en-US" b="1" baseline="30000"/>
              <a:t>2</a:t>
            </a:r>
            <a:r>
              <a:rPr lang="en-US" altLang="en-US" b="1"/>
              <a:t> when </a:t>
            </a:r>
            <a:r>
              <a:rPr lang="en-US" altLang="en-US" b="1" i="1"/>
              <a:t>r</a:t>
            </a:r>
            <a:r>
              <a:rPr lang="en-US" altLang="en-US" b="1"/>
              <a:t> = 3.5 m</a:t>
            </a:r>
            <a:r>
              <a:rPr lang="en-US" altLang="en-US" b="1" baseline="30000"/>
              <a:t> </a:t>
            </a:r>
            <a:r>
              <a:rPr lang="en-US" altLang="en-US" b="1"/>
              <a:t>and </a:t>
            </a:r>
            <a:r>
              <a:rPr lang="en-US" altLang="en-US" b="1" i="1"/>
              <a:t>l</a:t>
            </a:r>
            <a:r>
              <a:rPr lang="en-US" altLang="en-US" b="1"/>
              <a:t> = 18 m. Find </a:t>
            </a:r>
            <a:r>
              <a:rPr lang="en-US" altLang="en-US" b="1" i="1"/>
              <a:t>r </a:t>
            </a:r>
            <a:r>
              <a:rPr lang="en-US" altLang="en-US" b="1"/>
              <a:t>to the nearest tenth when </a:t>
            </a:r>
            <a:r>
              <a:rPr lang="en-US" altLang="en-US" b="1" i="1"/>
              <a:t>L</a:t>
            </a:r>
            <a:r>
              <a:rPr lang="en-US" altLang="en-US" b="1"/>
              <a:t> = 8</a:t>
            </a:r>
            <a:r>
              <a:rPr lang="el-GR" altLang="en-US" b="1" i="1">
                <a:sym typeface="Symbol" pitchFamily="18" charset="2"/>
              </a:rPr>
              <a:t></a:t>
            </a:r>
            <a:r>
              <a:rPr lang="en-US" altLang="en-US" b="1"/>
              <a:t> m</a:t>
            </a:r>
            <a:r>
              <a:rPr lang="en-US" altLang="en-US" b="1" baseline="30000"/>
              <a:t>2</a:t>
            </a:r>
            <a:r>
              <a:rPr lang="en-US" altLang="en-US"/>
              <a:t> </a:t>
            </a:r>
            <a:r>
              <a:rPr lang="en-US" altLang="en-US" b="1"/>
              <a:t>and </a:t>
            </a:r>
            <a:r>
              <a:rPr lang="en-US" altLang="en-US" b="1" i="1"/>
              <a:t>l</a:t>
            </a:r>
            <a:r>
              <a:rPr lang="en-US" altLang="en-US" b="1"/>
              <a:t> = 5 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8-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0175" y="1447800"/>
            <a:ext cx="378142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746125" y="1066800"/>
            <a:ext cx="4816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third type of variation describes a situation in </a:t>
            </a:r>
            <a:br>
              <a:rPr lang="en-US" dirty="0"/>
            </a:br>
            <a:r>
              <a:rPr lang="en-US" dirty="0"/>
              <a:t>which one quantity increases and the other decreases. For example, the table shows that the time needed to </a:t>
            </a:r>
            <a:br>
              <a:rPr lang="en-US" dirty="0"/>
            </a:br>
            <a:r>
              <a:rPr lang="en-US" dirty="0"/>
              <a:t>drive 600 miles decreases </a:t>
            </a:r>
            <a:br>
              <a:rPr lang="en-US" dirty="0"/>
            </a:br>
            <a:r>
              <a:rPr lang="en-US" dirty="0"/>
              <a:t>as speed increases.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46125" y="4114799"/>
            <a:ext cx="8245475" cy="2216150"/>
            <a:chOff x="470" y="2592"/>
            <a:chExt cx="5194" cy="1396"/>
          </a:xfrm>
        </p:grpSpPr>
        <p:sp>
          <p:nvSpPr>
            <p:cNvPr id="21509" name="Text Box 6"/>
            <p:cNvSpPr txBox="1">
              <a:spLocks noChangeArrowheads="1"/>
            </p:cNvSpPr>
            <p:nvPr/>
          </p:nvSpPr>
          <p:spPr bwMode="auto">
            <a:xfrm>
              <a:off x="470" y="2592"/>
              <a:ext cx="5194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en-US" dirty="0"/>
                <a:t>This type of variation is an inverse variation. </a:t>
              </a:r>
              <a:endParaRPr lang="en-US" dirty="0" smtClean="0"/>
            </a:p>
            <a:p>
              <a:pPr>
                <a:lnSpc>
                  <a:spcPct val="115000"/>
                </a:lnSpc>
              </a:pPr>
              <a:r>
                <a:rPr lang="en-US" dirty="0" smtClean="0"/>
                <a:t>An </a:t>
              </a:r>
              <a:r>
                <a:rPr lang="en-US" b="1" u="sng" dirty="0"/>
                <a:t>inverse variation</a:t>
              </a:r>
              <a:r>
                <a:rPr lang="en-US" dirty="0"/>
                <a:t> is a relationship between two variables </a:t>
              </a:r>
              <a:r>
                <a:rPr lang="en-US" i="1" dirty="0"/>
                <a:t>x</a:t>
              </a:r>
              <a:r>
                <a:rPr lang="en-US" dirty="0"/>
                <a:t> and </a:t>
              </a:r>
              <a:r>
                <a:rPr lang="en-US" i="1" dirty="0"/>
                <a:t>y</a:t>
              </a:r>
              <a:r>
                <a:rPr lang="en-US" dirty="0"/>
                <a:t> that can be written in the form    </a:t>
              </a:r>
              <a:r>
                <a:rPr lang="en-US" i="1" dirty="0"/>
                <a:t>y</a:t>
              </a:r>
              <a:r>
                <a:rPr lang="en-US" dirty="0"/>
                <a:t> =    , where </a:t>
              </a:r>
              <a:r>
                <a:rPr lang="en-US" i="1" dirty="0"/>
                <a:t>k</a:t>
              </a:r>
              <a:r>
                <a:rPr lang="en-US" dirty="0"/>
                <a:t> ≠ 0. </a:t>
              </a:r>
              <a:r>
                <a:rPr lang="en-US" dirty="0" smtClean="0"/>
                <a:t>For </a:t>
              </a:r>
              <a:r>
                <a:rPr lang="en-US" dirty="0"/>
                <a:t>the equation </a:t>
              </a:r>
              <a:r>
                <a:rPr lang="en-US" i="1" dirty="0"/>
                <a:t>y</a:t>
              </a:r>
              <a:r>
                <a:rPr lang="en-US" dirty="0"/>
                <a:t> =    ,         </a:t>
              </a:r>
              <a:r>
                <a:rPr lang="en-US" i="1" dirty="0"/>
                <a:t>y</a:t>
              </a:r>
              <a:r>
                <a:rPr lang="en-US" dirty="0"/>
                <a:t> varies inversely as </a:t>
              </a:r>
              <a:r>
                <a:rPr lang="en-US" i="1" dirty="0"/>
                <a:t>x</a:t>
              </a:r>
              <a:r>
                <a:rPr lang="en-US" dirty="0"/>
                <a:t>.</a:t>
              </a:r>
            </a:p>
          </p:txBody>
        </p:sp>
        <p:grpSp>
          <p:nvGrpSpPr>
            <p:cNvPr id="21510" name="Group 7"/>
            <p:cNvGrpSpPr>
              <a:grpSpLocks/>
            </p:cNvGrpSpPr>
            <p:nvPr/>
          </p:nvGrpSpPr>
          <p:grpSpPr bwMode="auto">
            <a:xfrm>
              <a:off x="912" y="3332"/>
              <a:ext cx="240" cy="508"/>
              <a:chOff x="5024" y="2804"/>
              <a:chExt cx="240" cy="508"/>
            </a:xfrm>
          </p:grpSpPr>
          <p:grpSp>
            <p:nvGrpSpPr>
              <p:cNvPr id="21516" name="Group 8"/>
              <p:cNvGrpSpPr>
                <a:grpSpLocks/>
              </p:cNvGrpSpPr>
              <p:nvPr/>
            </p:nvGrpSpPr>
            <p:grpSpPr bwMode="auto">
              <a:xfrm>
                <a:off x="5030" y="2804"/>
                <a:ext cx="233" cy="508"/>
                <a:chOff x="5030" y="2804"/>
                <a:chExt cx="233" cy="508"/>
              </a:xfrm>
            </p:grpSpPr>
            <p:sp>
              <p:nvSpPr>
                <p:cNvPr id="215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034" y="2804"/>
                  <a:ext cx="22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k</a:t>
                  </a:r>
                </a:p>
              </p:txBody>
            </p:sp>
            <p:sp>
              <p:nvSpPr>
                <p:cNvPr id="215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030" y="3024"/>
                  <a:ext cx="2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x</a:t>
                  </a:r>
                </a:p>
              </p:txBody>
            </p:sp>
          </p:grpSp>
          <p:sp>
            <p:nvSpPr>
              <p:cNvPr id="21517" name="Line 11"/>
              <p:cNvSpPr>
                <a:spLocks noChangeShapeType="1"/>
              </p:cNvSpPr>
              <p:nvPr/>
            </p:nvSpPr>
            <p:spPr bwMode="auto">
              <a:xfrm>
                <a:off x="5024" y="305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1" name="Group 12"/>
            <p:cNvGrpSpPr>
              <a:grpSpLocks/>
            </p:cNvGrpSpPr>
            <p:nvPr/>
          </p:nvGrpSpPr>
          <p:grpSpPr bwMode="auto">
            <a:xfrm>
              <a:off x="4656" y="3332"/>
              <a:ext cx="240" cy="508"/>
              <a:chOff x="5024" y="2804"/>
              <a:chExt cx="240" cy="508"/>
            </a:xfrm>
          </p:grpSpPr>
          <p:grpSp>
            <p:nvGrpSpPr>
              <p:cNvPr id="21512" name="Group 13"/>
              <p:cNvGrpSpPr>
                <a:grpSpLocks/>
              </p:cNvGrpSpPr>
              <p:nvPr/>
            </p:nvGrpSpPr>
            <p:grpSpPr bwMode="auto">
              <a:xfrm>
                <a:off x="5030" y="2804"/>
                <a:ext cx="233" cy="508"/>
                <a:chOff x="5030" y="2804"/>
                <a:chExt cx="233" cy="508"/>
              </a:xfrm>
            </p:grpSpPr>
            <p:sp>
              <p:nvSpPr>
                <p:cNvPr id="215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34" y="2804"/>
                  <a:ext cx="22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k</a:t>
                  </a:r>
                </a:p>
              </p:txBody>
            </p:sp>
            <p:sp>
              <p:nvSpPr>
                <p:cNvPr id="215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030" y="3024"/>
                  <a:ext cx="2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x</a:t>
                  </a:r>
                </a:p>
              </p:txBody>
            </p:sp>
          </p:grpSp>
          <p:sp>
            <p:nvSpPr>
              <p:cNvPr id="21513" name="Line 16"/>
              <p:cNvSpPr>
                <a:spLocks noChangeShapeType="1"/>
              </p:cNvSpPr>
              <p:nvPr/>
            </p:nvSpPr>
            <p:spPr bwMode="auto">
              <a:xfrm>
                <a:off x="5024" y="305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inversely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4 when </a:t>
            </a:r>
            <a:r>
              <a:rPr lang="en-US" altLang="en-US" b="1" i="1"/>
              <a:t>x</a:t>
            </a:r>
            <a:r>
              <a:rPr lang="en-US" altLang="en-US" b="1"/>
              <a:t> = 5. Write and graph the inverse variation function.</a:t>
            </a:r>
            <a:endParaRPr lang="en-US" altLang="en-US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Writing and Graphing Inverse Variation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517525" y="3155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" y="15113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8650" indent="-628650">
              <a:spcBef>
                <a:spcPct val="50000"/>
              </a:spcBef>
            </a:pPr>
            <a:r>
              <a:rPr lang="en-US" dirty="0"/>
              <a:t>      To graph, make a table of values for both positive and negative values of </a:t>
            </a:r>
            <a:r>
              <a:rPr lang="en-US" i="1" dirty="0"/>
              <a:t>x</a:t>
            </a:r>
            <a:r>
              <a:rPr lang="en-US" dirty="0"/>
              <a:t>. Plot the points, and connect them with two smooth curves. </a:t>
            </a:r>
            <a:r>
              <a:rPr lang="en-US" b="1" dirty="0"/>
              <a:t>Because division by 0 is undefined, the function is undefined when </a:t>
            </a:r>
            <a:r>
              <a:rPr lang="en-US" b="1" i="1" dirty="0"/>
              <a:t>x</a:t>
            </a:r>
            <a:r>
              <a:rPr lang="en-US" b="1" dirty="0"/>
              <a:t> = 0.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b="1">
              <a:solidFill>
                <a:srgbClr val="006699"/>
              </a:solidFill>
            </a:endParaRP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593725" y="3536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5830" name="Group 54"/>
          <p:cNvGraphicFramePr>
            <a:graphicFrameLocks noGrp="1"/>
          </p:cNvGraphicFramePr>
          <p:nvPr/>
        </p:nvGraphicFramePr>
        <p:xfrm>
          <a:off x="457200" y="3657600"/>
          <a:ext cx="2057400" cy="25908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831" name="Group 55"/>
          <p:cNvGraphicFramePr>
            <a:graphicFrameLocks noGrp="1"/>
          </p:cNvGraphicFramePr>
          <p:nvPr/>
        </p:nvGraphicFramePr>
        <p:xfrm>
          <a:off x="2971800" y="3657600"/>
          <a:ext cx="2057400" cy="25908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860550" y="5241925"/>
            <a:ext cx="425450" cy="558800"/>
            <a:chOff x="1126" y="3254"/>
            <a:chExt cx="268" cy="352"/>
          </a:xfrm>
        </p:grpSpPr>
        <p:grpSp>
          <p:nvGrpSpPr>
            <p:cNvPr id="23614" name="Group 80"/>
            <p:cNvGrpSpPr>
              <a:grpSpLocks/>
            </p:cNvGrpSpPr>
            <p:nvPr/>
          </p:nvGrpSpPr>
          <p:grpSpPr bwMode="auto">
            <a:xfrm>
              <a:off x="1126" y="3254"/>
              <a:ext cx="268" cy="352"/>
              <a:chOff x="1126" y="3254"/>
              <a:chExt cx="268" cy="352"/>
            </a:xfrm>
          </p:grpSpPr>
          <p:sp>
            <p:nvSpPr>
              <p:cNvPr id="23616" name="Text Box 77"/>
              <p:cNvSpPr txBox="1">
                <a:spLocks noChangeArrowheads="1"/>
              </p:cNvSpPr>
              <p:nvPr/>
            </p:nvSpPr>
            <p:spPr bwMode="auto">
              <a:xfrm>
                <a:off x="1126" y="3254"/>
                <a:ext cx="26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10</a:t>
                </a:r>
              </a:p>
            </p:txBody>
          </p:sp>
          <p:sp>
            <p:nvSpPr>
              <p:cNvPr id="23617" name="Text Box 78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3</a:t>
                </a:r>
              </a:p>
            </p:txBody>
          </p:sp>
        </p:grpSp>
        <p:sp>
          <p:nvSpPr>
            <p:cNvPr id="23615" name="Line 79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1874838" y="5753100"/>
            <a:ext cx="381000" cy="558800"/>
            <a:chOff x="1135" y="3254"/>
            <a:chExt cx="240" cy="352"/>
          </a:xfrm>
        </p:grpSpPr>
        <p:grpSp>
          <p:nvGrpSpPr>
            <p:cNvPr id="23610" name="Group 86"/>
            <p:cNvGrpSpPr>
              <a:grpSpLocks/>
            </p:cNvGrpSpPr>
            <p:nvPr/>
          </p:nvGrpSpPr>
          <p:grpSpPr bwMode="auto">
            <a:xfrm>
              <a:off x="1160" y="3254"/>
              <a:ext cx="196" cy="352"/>
              <a:chOff x="1160" y="3254"/>
              <a:chExt cx="196" cy="352"/>
            </a:xfrm>
          </p:grpSpPr>
          <p:sp>
            <p:nvSpPr>
              <p:cNvPr id="23612" name="Text Box 87"/>
              <p:cNvSpPr txBox="1">
                <a:spLocks noChangeArrowheads="1"/>
              </p:cNvSpPr>
              <p:nvPr/>
            </p:nvSpPr>
            <p:spPr bwMode="auto">
              <a:xfrm>
                <a:off x="1164" y="325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5</a:t>
                </a:r>
              </a:p>
            </p:txBody>
          </p:sp>
          <p:sp>
            <p:nvSpPr>
              <p:cNvPr id="23613" name="Text Box 88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2</a:t>
                </a:r>
              </a:p>
            </p:txBody>
          </p:sp>
        </p:grpSp>
        <p:sp>
          <p:nvSpPr>
            <p:cNvPr id="23611" name="Line 89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4281488" y="5715000"/>
            <a:ext cx="381000" cy="558800"/>
            <a:chOff x="1135" y="3254"/>
            <a:chExt cx="240" cy="352"/>
          </a:xfrm>
        </p:grpSpPr>
        <p:grpSp>
          <p:nvGrpSpPr>
            <p:cNvPr id="23606" name="Group 91"/>
            <p:cNvGrpSpPr>
              <a:grpSpLocks/>
            </p:cNvGrpSpPr>
            <p:nvPr/>
          </p:nvGrpSpPr>
          <p:grpSpPr bwMode="auto">
            <a:xfrm>
              <a:off x="1160" y="3254"/>
              <a:ext cx="196" cy="352"/>
              <a:chOff x="1160" y="3254"/>
              <a:chExt cx="196" cy="352"/>
            </a:xfrm>
          </p:grpSpPr>
          <p:sp>
            <p:nvSpPr>
              <p:cNvPr id="23608" name="Text Box 92"/>
              <p:cNvSpPr txBox="1">
                <a:spLocks noChangeArrowheads="1"/>
              </p:cNvSpPr>
              <p:nvPr/>
            </p:nvSpPr>
            <p:spPr bwMode="auto">
              <a:xfrm>
                <a:off x="1164" y="325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5</a:t>
                </a:r>
              </a:p>
            </p:txBody>
          </p:sp>
          <p:sp>
            <p:nvSpPr>
              <p:cNvPr id="23609" name="Text Box 93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2</a:t>
                </a:r>
              </a:p>
            </p:txBody>
          </p:sp>
        </p:grpSp>
        <p:sp>
          <p:nvSpPr>
            <p:cNvPr id="23607" name="Line 94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4267200" y="5181600"/>
            <a:ext cx="422275" cy="558800"/>
            <a:chOff x="1126" y="3254"/>
            <a:chExt cx="268" cy="352"/>
          </a:xfrm>
        </p:grpSpPr>
        <p:grpSp>
          <p:nvGrpSpPr>
            <p:cNvPr id="23602" name="Group 96"/>
            <p:cNvGrpSpPr>
              <a:grpSpLocks/>
            </p:cNvGrpSpPr>
            <p:nvPr/>
          </p:nvGrpSpPr>
          <p:grpSpPr bwMode="auto">
            <a:xfrm>
              <a:off x="1126" y="3254"/>
              <a:ext cx="268" cy="352"/>
              <a:chOff x="1126" y="3254"/>
              <a:chExt cx="268" cy="352"/>
            </a:xfrm>
          </p:grpSpPr>
          <p:sp>
            <p:nvSpPr>
              <p:cNvPr id="23604" name="Text Box 97"/>
              <p:cNvSpPr txBox="1">
                <a:spLocks noChangeArrowheads="1"/>
              </p:cNvSpPr>
              <p:nvPr/>
            </p:nvSpPr>
            <p:spPr bwMode="auto">
              <a:xfrm>
                <a:off x="1126" y="3254"/>
                <a:ext cx="26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10</a:t>
                </a:r>
              </a:p>
            </p:txBody>
          </p:sp>
          <p:sp>
            <p:nvSpPr>
              <p:cNvPr id="23605" name="Text Box 98"/>
              <p:cNvSpPr txBox="1">
                <a:spLocks noChangeArrowheads="1"/>
              </p:cNvSpPr>
              <p:nvPr/>
            </p:nvSpPr>
            <p:spPr bwMode="auto">
              <a:xfrm>
                <a:off x="1160" y="3404"/>
                <a:ext cx="19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500"/>
                  <a:t>3</a:t>
                </a:r>
              </a:p>
            </p:txBody>
          </p:sp>
        </p:grpSp>
        <p:sp>
          <p:nvSpPr>
            <p:cNvPr id="23603" name="Line 99"/>
            <p:cNvSpPr>
              <a:spLocks noChangeShapeType="1"/>
            </p:cNvSpPr>
            <p:nvPr/>
          </p:nvSpPr>
          <p:spPr bwMode="auto">
            <a:xfrm>
              <a:off x="1135" y="34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5877" name="Picture 101" descr="8-1ex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2766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inversely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4 when </a:t>
            </a:r>
            <a:r>
              <a:rPr lang="en-US" altLang="en-US" b="1" i="1"/>
              <a:t>x</a:t>
            </a:r>
            <a:r>
              <a:rPr lang="en-US" altLang="en-US" b="1"/>
              <a:t> = 10. Write and graph the inverse variation function.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8382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8862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914400"/>
            <a:ext cx="4280459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304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direct variation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constant of variation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joint variation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inverse variation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combined variation</a:t>
            </a:r>
            <a:endParaRPr lang="en-US" altLang="en-US" sz="3200">
              <a:latin typeface="Arial" charset="0"/>
            </a:endParaRPr>
          </a:p>
        </p:txBody>
      </p:sp>
      <p:sp>
        <p:nvSpPr>
          <p:cNvPr id="10243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822325" y="1479550"/>
            <a:ext cx="8093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When you want to find specific values in an inverse variation problem, you can solve for </a:t>
            </a:r>
            <a:r>
              <a:rPr lang="en-US" i="1"/>
              <a:t>k</a:t>
            </a:r>
            <a:r>
              <a:rPr lang="en-US"/>
              <a:t> and then use substitution or you can use the equation derived below.</a:t>
            </a:r>
          </a:p>
        </p:txBody>
      </p:sp>
      <p:pic>
        <p:nvPicPr>
          <p:cNvPr id="2662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3352800"/>
            <a:ext cx="89058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5: </a:t>
            </a: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Sports Application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991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time </a:t>
            </a:r>
            <a:r>
              <a:rPr lang="en-US" altLang="en-US" b="1" i="1"/>
              <a:t>t</a:t>
            </a:r>
            <a:r>
              <a:rPr lang="en-US" altLang="en-US" b="1"/>
              <a:t> needed to complete a certain race varies inversely as the runner’s average speed </a:t>
            </a:r>
            <a:r>
              <a:rPr lang="en-US" altLang="en-US" b="1" i="1"/>
              <a:t>s</a:t>
            </a:r>
            <a:r>
              <a:rPr lang="en-US" altLang="en-US" b="1"/>
              <a:t>. </a:t>
            </a:r>
            <a:br>
              <a:rPr lang="en-US" altLang="en-US" b="1"/>
            </a:br>
            <a:r>
              <a:rPr lang="en-US" altLang="en-US" b="1"/>
              <a:t>If a runner with an average speed of 8.82 mi/h completes the race in 2.97 h, what is the average speed of a runner who completes the race in 3.5 h?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time </a:t>
            </a:r>
            <a:r>
              <a:rPr lang="en-US" altLang="en-US" b="1" i="1"/>
              <a:t>t</a:t>
            </a:r>
            <a:r>
              <a:rPr lang="en-US" altLang="en-US" b="1"/>
              <a:t> that it takes for a group of volunteers to construct a house varies inversely as the number </a:t>
            </a:r>
            <a:br>
              <a:rPr lang="en-US" altLang="en-US" b="1"/>
            </a:br>
            <a:r>
              <a:rPr lang="en-US" altLang="en-US" b="1"/>
              <a:t>of volunteers </a:t>
            </a:r>
            <a:r>
              <a:rPr lang="en-US" altLang="en-US" b="1" i="1"/>
              <a:t>v</a:t>
            </a:r>
            <a:r>
              <a:rPr lang="en-US" altLang="en-US" b="1"/>
              <a:t>. If 20 volunteers can build a house in 62.5 working hours, how many working hours would it take 15 volunteers to build a house?</a:t>
            </a:r>
            <a:endParaRPr lang="en-US" altLang="en-US"/>
          </a:p>
        </p:txBody>
      </p:sp>
      <p:sp>
        <p:nvSpPr>
          <p:cNvPr id="29715" name="Text Box 3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788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variation, the </a:t>
            </a:r>
            <a:r>
              <a:rPr lang="en-US" i="1" dirty="0"/>
              <a:t>ratio</a:t>
            </a:r>
            <a:r>
              <a:rPr lang="en-US" dirty="0"/>
              <a:t> of the two quantities is constant.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Inverse </a:t>
            </a:r>
            <a:r>
              <a:rPr lang="en-US" dirty="0"/>
              <a:t>variation, the </a:t>
            </a:r>
            <a:r>
              <a:rPr lang="en-US" i="1" dirty="0"/>
              <a:t>product</a:t>
            </a:r>
            <a:r>
              <a:rPr lang="en-US" dirty="0"/>
              <a:t> of the two quantities is constant.</a:t>
            </a:r>
          </a:p>
        </p:txBody>
      </p:sp>
      <p:pic>
        <p:nvPicPr>
          <p:cNvPr id="147462" name="Picture 6" descr="8-1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617788"/>
            <a:ext cx="80772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6: Identifying Direct and Inverse Variation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whether each data set represents a direct variation, an inverse variation, or neither.</a:t>
            </a:r>
            <a:endParaRPr lang="en-US" altLang="en-US"/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441325" y="231775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A.</a:t>
            </a:r>
          </a:p>
        </p:txBody>
      </p:sp>
      <p:graphicFrame>
        <p:nvGraphicFramePr>
          <p:cNvPr id="153627" name="Group 27"/>
          <p:cNvGraphicFramePr>
            <a:graphicFrameLocks noGrp="1"/>
          </p:cNvGraphicFramePr>
          <p:nvPr>
            <p:ph/>
          </p:nvPr>
        </p:nvGraphicFramePr>
        <p:xfrm>
          <a:off x="1066800" y="2514600"/>
          <a:ext cx="3352800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" name="Text Box 29"/>
          <p:cNvSpPr txBox="1">
            <a:spLocks noChangeArrowheads="1"/>
          </p:cNvSpPr>
          <p:nvPr/>
        </p:nvSpPr>
        <p:spPr bwMode="auto">
          <a:xfrm>
            <a:off x="365125" y="4146550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B.</a:t>
            </a:r>
          </a:p>
        </p:txBody>
      </p:sp>
      <p:graphicFrame>
        <p:nvGraphicFramePr>
          <p:cNvPr id="153630" name="Group 30"/>
          <p:cNvGraphicFramePr>
            <a:graphicFrameLocks noGrp="1"/>
          </p:cNvGraphicFramePr>
          <p:nvPr/>
        </p:nvGraphicFramePr>
        <p:xfrm>
          <a:off x="990600" y="4343400"/>
          <a:ext cx="3352800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7086600" y="4283075"/>
            <a:ext cx="381000" cy="746125"/>
            <a:chOff x="5024" y="2836"/>
            <a:chExt cx="240" cy="470"/>
          </a:xfrm>
        </p:grpSpPr>
        <p:grpSp>
          <p:nvGrpSpPr>
            <p:cNvPr id="32811" name="Group 49"/>
            <p:cNvGrpSpPr>
              <a:grpSpLocks/>
            </p:cNvGrpSpPr>
            <p:nvPr/>
          </p:nvGrpSpPr>
          <p:grpSpPr bwMode="auto">
            <a:xfrm>
              <a:off x="5040" y="2836"/>
              <a:ext cx="214" cy="470"/>
              <a:chOff x="5040" y="2836"/>
              <a:chExt cx="214" cy="470"/>
            </a:xfrm>
          </p:grpSpPr>
          <p:sp>
            <p:nvSpPr>
              <p:cNvPr id="32813" name="Text Box 50"/>
              <p:cNvSpPr txBox="1">
                <a:spLocks noChangeArrowheads="1"/>
              </p:cNvSpPr>
              <p:nvPr/>
            </p:nvSpPr>
            <p:spPr bwMode="auto">
              <a:xfrm>
                <a:off x="5043" y="2836"/>
                <a:ext cx="21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i="1"/>
                  <a:t>y</a:t>
                </a:r>
              </a:p>
            </p:txBody>
          </p:sp>
          <p:sp>
            <p:nvSpPr>
              <p:cNvPr id="32814" name="Text Box 51"/>
              <p:cNvSpPr txBox="1">
                <a:spLocks noChangeArrowheads="1"/>
              </p:cNvSpPr>
              <p:nvPr/>
            </p:nvSpPr>
            <p:spPr bwMode="auto">
              <a:xfrm>
                <a:off x="5040" y="3056"/>
                <a:ext cx="21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i="1"/>
                  <a:t>x</a:t>
                </a:r>
              </a:p>
            </p:txBody>
          </p:sp>
        </p:grpSp>
        <p:sp>
          <p:nvSpPr>
            <p:cNvPr id="32812" name="Line 52"/>
            <p:cNvSpPr>
              <a:spLocks noChangeShapeType="1"/>
            </p:cNvSpPr>
            <p:nvPr/>
          </p:nvSpPr>
          <p:spPr bwMode="auto">
            <a:xfrm>
              <a:off x="5024" y="30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whether each data set represents a direct variation, an inverse variation, or neither.</a:t>
            </a:r>
            <a:endParaRPr lang="en-US" altLang="en-US"/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365125" y="2514600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C.</a:t>
            </a:r>
          </a:p>
        </p:txBody>
      </p:sp>
      <p:graphicFrame>
        <p:nvGraphicFramePr>
          <p:cNvPr id="154630" name="Group 6"/>
          <p:cNvGraphicFramePr>
            <a:graphicFrameLocks noGrp="1"/>
          </p:cNvGraphicFramePr>
          <p:nvPr/>
        </p:nvGraphicFramePr>
        <p:xfrm>
          <a:off x="990600" y="2711450"/>
          <a:ext cx="3352800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5" name="Text Box 30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6: Identifying Direct and Inverse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52400" y="1539875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whether each data set represents a direct variation, an inverse variation, or neither.</a:t>
            </a:r>
            <a:endParaRPr lang="en-US" altLang="en-US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365125" y="2514600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6a.</a:t>
            </a:r>
          </a:p>
        </p:txBody>
      </p:sp>
      <p:graphicFrame>
        <p:nvGraphicFramePr>
          <p:cNvPr id="155679" name="Group 31"/>
          <p:cNvGraphicFramePr>
            <a:graphicFrameLocks noGrp="1"/>
          </p:cNvGraphicFramePr>
          <p:nvPr/>
        </p:nvGraphicFramePr>
        <p:xfrm>
          <a:off x="1143000" y="2711450"/>
          <a:ext cx="3392488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77888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8" name="Text Box 29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6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39" name="Text Box 33"/>
          <p:cNvSpPr txBox="1">
            <a:spLocks noChangeArrowheads="1"/>
          </p:cNvSpPr>
          <p:nvPr/>
        </p:nvSpPr>
        <p:spPr bwMode="auto">
          <a:xfrm>
            <a:off x="381000" y="4581525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6b.</a:t>
            </a:r>
          </a:p>
        </p:txBody>
      </p:sp>
      <p:graphicFrame>
        <p:nvGraphicFramePr>
          <p:cNvPr id="155682" name="Group 34"/>
          <p:cNvGraphicFramePr>
            <a:graphicFrameLocks noGrp="1"/>
          </p:cNvGraphicFramePr>
          <p:nvPr/>
        </p:nvGraphicFramePr>
        <p:xfrm>
          <a:off x="1158875" y="4778375"/>
          <a:ext cx="3392488" cy="1036320"/>
        </p:xfrm>
        <a:graphic>
          <a:graphicData uri="http://schemas.openxmlformats.org/drawingml/2006/table">
            <a:tbl>
              <a:tblPr/>
              <a:tblGrid>
                <a:gridCol w="838200"/>
                <a:gridCol w="877888"/>
                <a:gridCol w="838200"/>
                <a:gridCol w="8382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898525" y="1587500"/>
            <a:ext cx="7331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 b="1" u="sng"/>
              <a:t>combined variation</a:t>
            </a:r>
            <a:r>
              <a:rPr lang="en-US"/>
              <a:t> is a relationship that contains both direct and inverse variation. Quantities that vary directly appear in the numerator, and quantities that vary inversely appear in the denominator.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458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change in temperature of an aluminum wire varies inversely as its mass </a:t>
            </a:r>
            <a:r>
              <a:rPr lang="en-US" altLang="en-US" b="1" i="1"/>
              <a:t>m</a:t>
            </a:r>
            <a:r>
              <a:rPr lang="en-US" altLang="en-US" b="1"/>
              <a:t> and directly as the amount of heat energy </a:t>
            </a:r>
            <a:r>
              <a:rPr lang="en-US" altLang="en-US" b="1" i="1"/>
              <a:t>E</a:t>
            </a:r>
            <a:r>
              <a:rPr lang="en-US" altLang="en-US" b="1"/>
              <a:t> transferred. The temperature of an aluminum wire with a mass of 0.1 kg rises 5°C when 450 joules (J) of heat energy are transferred to it. How much heat energy must be transferred to an aluminum wire with a mass of 0.2 kg raise its temperature 20°C? 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7: Chemistry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chemeClr val="accent2"/>
                </a:solidFill>
                <a:latin typeface="Arial Black" pitchFamily="34" charset="0"/>
              </a:rPr>
              <a:t>Pop Problem!!!</a:t>
            </a:r>
            <a:endParaRPr lang="en-US" altLang="en-US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457200" y="1619250"/>
            <a:ext cx="8153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The volume </a:t>
            </a:r>
            <a:r>
              <a:rPr lang="en-US" altLang="en-US" b="1" i="1"/>
              <a:t>V</a:t>
            </a:r>
            <a:r>
              <a:rPr lang="en-US" altLang="en-US" b="1"/>
              <a:t> of a gas varies inversely as the pressure </a:t>
            </a:r>
            <a:r>
              <a:rPr lang="en-US" altLang="en-US" b="1" i="1"/>
              <a:t>P</a:t>
            </a:r>
            <a:r>
              <a:rPr lang="en-US" altLang="en-US" b="1"/>
              <a:t> and directly as the temperature </a:t>
            </a:r>
            <a:r>
              <a:rPr lang="en-US" altLang="en-US" b="1" i="1"/>
              <a:t>T</a:t>
            </a:r>
            <a:r>
              <a:rPr lang="en-US" altLang="en-US" b="1"/>
              <a:t>. A certain gas has a volume of 10 liters (L), a temperature of 300 kelvins (K), and a pressure of 1.5 atmospheres (atm). If the gas is heated to 400K, and has a pressure of 1 atm, what is its volume?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153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special type of linear function is called </a:t>
            </a:r>
            <a:r>
              <a:rPr lang="en-US" i="1" dirty="0"/>
              <a:t>direct </a:t>
            </a:r>
            <a:r>
              <a:rPr lang="en-US" i="1" dirty="0" smtClean="0"/>
              <a:t>variation.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b="1" u="sng" dirty="0"/>
              <a:t>direct variation</a:t>
            </a:r>
            <a:r>
              <a:rPr lang="en-US" dirty="0"/>
              <a:t> is a relationship between two variables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that can be written in the form 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kx</a:t>
            </a:r>
            <a:r>
              <a:rPr lang="en-US" i="1" dirty="0"/>
              <a:t>,</a:t>
            </a:r>
            <a:r>
              <a:rPr lang="en-US" dirty="0"/>
              <a:t> where </a:t>
            </a:r>
            <a:r>
              <a:rPr lang="en-US" i="1" dirty="0"/>
              <a:t>k</a:t>
            </a:r>
            <a:r>
              <a:rPr lang="en-US" dirty="0"/>
              <a:t> ≠ 0. </a:t>
            </a:r>
            <a:endParaRPr lang="en-US" dirty="0" smtClean="0"/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relationship, </a:t>
            </a:r>
            <a:r>
              <a:rPr lang="en-US" i="1" dirty="0"/>
              <a:t>k</a:t>
            </a:r>
            <a:r>
              <a:rPr lang="en-US" dirty="0"/>
              <a:t> is the </a:t>
            </a:r>
            <a:r>
              <a:rPr lang="en-US" b="1" u="sng" dirty="0"/>
              <a:t>constant of variation</a:t>
            </a:r>
            <a:r>
              <a:rPr lang="en-US" dirty="0"/>
              <a:t>. For the equation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kx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 varies directly as </a:t>
            </a:r>
            <a:r>
              <a:rPr lang="en-US" i="1" dirty="0"/>
              <a:t>x</a:t>
            </a:r>
            <a:r>
              <a:rPr lang="en-US" dirty="0" smtClean="0"/>
              <a:t>.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A direct variation equation is a linear equation in the form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mx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, where </a:t>
            </a:r>
            <a:r>
              <a:rPr lang="en-US" i="1" dirty="0" smtClean="0"/>
              <a:t>b</a:t>
            </a:r>
            <a:r>
              <a:rPr lang="en-US" dirty="0" smtClean="0"/>
              <a:t> = 0 and the constant of variation </a:t>
            </a:r>
            <a:r>
              <a:rPr lang="en-US" i="1" dirty="0" smtClean="0"/>
              <a:t>k</a:t>
            </a:r>
            <a:r>
              <a:rPr lang="en-US" dirty="0" smtClean="0"/>
              <a:t> is the slope. Because </a:t>
            </a:r>
            <a:r>
              <a:rPr lang="en-US" i="1" dirty="0" smtClean="0"/>
              <a:t>b</a:t>
            </a:r>
            <a:r>
              <a:rPr lang="en-US" dirty="0" smtClean="0"/>
              <a:t> = 0, the graph of a direct variation always passes through the origin.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04800" y="165735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directly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27 when </a:t>
            </a:r>
            <a:r>
              <a:rPr lang="en-US" altLang="en-US" b="1" i="1"/>
              <a:t>x</a:t>
            </a:r>
            <a:r>
              <a:rPr lang="en-US" altLang="en-US" b="1"/>
              <a:t> = 6. Write and graph the direct variation function.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Writing and Graphing Direct Variation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733800" y="3098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rgbClr val="3333FF"/>
                </a:solidFill>
                <a:latin typeface="Arial" charset="0"/>
              </a:rPr>
              <a:t>y varies directly as x.</a:t>
            </a:r>
            <a:endParaRPr lang="en-US" i="1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1026" name="Equation" r:id="rId4" imgW="164880" imgH="279360" progId="Equation.DSMT4">
              <p:embed/>
            </p:oleObj>
          </a:graphicData>
        </a:graphic>
      </p:graphicFrame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1027" name="Equation" r:id="rId5" imgW="164880" imgH="279360" progId="Equation.DSMT4">
              <p:embed/>
            </p:oleObj>
          </a:graphicData>
        </a:graphic>
      </p:graphicFrame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020763" y="3048000"/>
            <a:ext cx="1189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kx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90600" y="35052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/>
              <a:t>Check</a:t>
            </a:r>
            <a:r>
              <a:rPr lang="en-US" altLang="en-US" b="1"/>
              <a:t>  </a:t>
            </a:r>
            <a:r>
              <a:rPr lang="en-US" altLang="en-US"/>
              <a:t>Substitute the original values of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into the equation.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  <a:endParaRPr lang="en-US" altLang="en-US" b="1">
              <a:solidFill>
                <a:srgbClr val="006699"/>
              </a:solidFill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136900" y="58674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933575" y="4800600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y</a:t>
            </a:r>
            <a:r>
              <a:rPr lang="en-US"/>
              <a:t> = 4.5</a:t>
            </a:r>
            <a:r>
              <a:rPr lang="en-US" i="1"/>
              <a:t>x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752600" y="5334000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27 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4.5</a:t>
            </a:r>
            <a:r>
              <a:rPr lang="en-US">
                <a:solidFill>
                  <a:srgbClr val="FF0000"/>
                </a:solidFill>
              </a:rPr>
              <a:t>(6)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765300" y="5867400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27   27</a:t>
            </a:r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18415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2451100" y="5257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914400" y="16764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Graph the direct variation function.</a:t>
            </a:r>
          </a:p>
          <a:p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0, and the slope is 4.5.</a:t>
            </a:r>
          </a:p>
        </p:txBody>
      </p:sp>
      <p:pic>
        <p:nvPicPr>
          <p:cNvPr id="55323" name="Picture 27" descr="8-1ex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1409700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16" grpId="0"/>
      <p:bldP spid="55317" grpId="0"/>
      <p:bldP spid="55318" grpId="0"/>
      <p:bldP spid="55319" grpId="0"/>
      <p:bldP spid="55320" grpId="0" animBg="1"/>
      <p:bldP spid="55321" grpId="0" animBg="1"/>
      <p:bldP spid="55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0"/>
          <p:cNvGrpSpPr>
            <a:grpSpLocks/>
          </p:cNvGrpSpPr>
          <p:nvPr/>
        </p:nvGrpSpPr>
        <p:grpSpPr bwMode="auto">
          <a:xfrm>
            <a:off x="1143000" y="1885950"/>
            <a:ext cx="7086600" cy="1847850"/>
            <a:chOff x="720" y="1046"/>
            <a:chExt cx="4464" cy="1164"/>
          </a:xfrm>
        </p:grpSpPr>
        <p:sp>
          <p:nvSpPr>
            <p:cNvPr id="14339" name="Text Box 5"/>
            <p:cNvSpPr txBox="1">
              <a:spLocks noChangeArrowheads="1"/>
            </p:cNvSpPr>
            <p:nvPr/>
          </p:nvSpPr>
          <p:spPr bwMode="auto">
            <a:xfrm>
              <a:off x="724" y="1334"/>
              <a:ext cx="4460" cy="876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If </a:t>
              </a:r>
              <a:r>
                <a:rPr lang="en-US" i="1"/>
                <a:t>k</a:t>
              </a:r>
              <a:r>
                <a:rPr lang="en-US"/>
                <a:t> is positive in a direct variation, the value of </a:t>
              </a:r>
              <a:r>
                <a:rPr lang="en-US" i="1"/>
                <a:t>y</a:t>
              </a:r>
              <a:r>
                <a:rPr lang="en-US"/>
                <a:t> increases as the value of </a:t>
              </a:r>
              <a:r>
                <a:rPr lang="en-US" i="1"/>
                <a:t>x</a:t>
              </a:r>
              <a:r>
                <a:rPr lang="en-US"/>
                <a:t> increases.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800"/>
            </a:p>
          </p:txBody>
        </p:sp>
        <p:sp>
          <p:nvSpPr>
            <p:cNvPr id="14340" name="Text Box 6"/>
            <p:cNvSpPr txBox="1">
              <a:spLocks noChangeArrowheads="1"/>
            </p:cNvSpPr>
            <p:nvPr/>
          </p:nvSpPr>
          <p:spPr bwMode="auto">
            <a:xfrm>
              <a:off x="720" y="1046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p:oleObj spid="_x0000_s2050" name="Equation" r:id="rId4" imgW="914400" imgH="289440" progId="Equation.DSMT4">
              <p:embed/>
            </p:oleObj>
          </a:graphicData>
        </a:graphic>
      </p:graphicFrame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p:oleObj spid="_x0000_s2051" name="Equation" r:id="rId5" imgW="164880" imgH="279360" progId="Equation.DSMT4">
              <p:embed/>
            </p:oleObj>
          </a:graphicData>
        </a:graphic>
      </p:graphicFrame>
      <p:sp>
        <p:nvSpPr>
          <p:cNvPr id="2053" name="Text Box 28"/>
          <p:cNvSpPr txBox="1">
            <a:spLocks noChangeArrowheads="1"/>
          </p:cNvSpPr>
          <p:nvPr/>
        </p:nvSpPr>
        <p:spPr bwMode="auto">
          <a:xfrm>
            <a:off x="304800" y="15240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Given: </a:t>
            </a:r>
            <a:r>
              <a:rPr lang="en-US" altLang="en-US" b="1" i="1"/>
              <a:t>y</a:t>
            </a:r>
            <a:r>
              <a:rPr lang="en-US" altLang="en-US" b="1"/>
              <a:t> varies directly as </a:t>
            </a:r>
            <a:r>
              <a:rPr lang="en-US" altLang="en-US" b="1" i="1"/>
              <a:t>x</a:t>
            </a:r>
            <a:r>
              <a:rPr lang="en-US" altLang="en-US" b="1"/>
              <a:t>, and </a:t>
            </a:r>
            <a:r>
              <a:rPr lang="en-US" altLang="en-US" b="1" i="1"/>
              <a:t>y</a:t>
            </a:r>
            <a:r>
              <a:rPr lang="en-US" altLang="en-US" b="1"/>
              <a:t> = 6.5 when </a:t>
            </a:r>
            <a:r>
              <a:rPr lang="en-US" altLang="en-US" b="1" i="1"/>
              <a:t>x</a:t>
            </a:r>
            <a:r>
              <a:rPr lang="en-US" altLang="en-US" b="1"/>
              <a:t> = 13. Write and graph the direct variation function.</a:t>
            </a:r>
            <a:endParaRPr lang="en-US" altLang="en-US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736725" y="2393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533400" y="3352800"/>
            <a:ext cx="396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/>
              <a:t>Check</a:t>
            </a:r>
            <a:r>
              <a:rPr lang="en-US" altLang="en-US" b="1"/>
              <a:t>  </a:t>
            </a:r>
            <a:r>
              <a:rPr lang="en-US" altLang="en-US"/>
              <a:t>Substitute the original values of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into the equation.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2797175" y="58674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1593850" y="4800600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y</a:t>
            </a:r>
            <a:r>
              <a:rPr lang="en-US"/>
              <a:t> = 0.5</a:t>
            </a:r>
            <a:r>
              <a:rPr lang="en-US" i="1"/>
              <a:t>x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1412875" y="5334000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6.5 </a:t>
            </a:r>
            <a:r>
              <a:rPr lang="en-US"/>
              <a:t>  </a:t>
            </a:r>
            <a:r>
              <a:rPr lang="en-US">
                <a:solidFill>
                  <a:schemeClr val="tx2"/>
                </a:solidFill>
              </a:rPr>
              <a:t>0.5</a:t>
            </a:r>
            <a:r>
              <a:rPr lang="en-US">
                <a:solidFill>
                  <a:srgbClr val="FF0000"/>
                </a:solidFill>
              </a:rPr>
              <a:t>(13)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1425575" y="58674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6.5   6.5</a:t>
            </a:r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>
            <a:off x="1501775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212" name="Line 20"/>
          <p:cNvSpPr>
            <a:spLocks noChangeShapeType="1"/>
          </p:cNvSpPr>
          <p:nvPr/>
        </p:nvSpPr>
        <p:spPr bwMode="auto">
          <a:xfrm>
            <a:off x="2111375" y="5257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Text Box 21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609600" y="16002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Graph the direct variation function.</a:t>
            </a:r>
          </a:p>
          <a:p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0, and the slope is 0.5.</a:t>
            </a:r>
          </a:p>
        </p:txBody>
      </p:sp>
      <p:pic>
        <p:nvPicPr>
          <p:cNvPr id="136217" name="Picture 25" descr="8-1ci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1638300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6" grpId="0"/>
      <p:bldP spid="136207" grpId="0"/>
      <p:bldP spid="136208" grpId="0"/>
      <p:bldP spid="136209" grpId="0"/>
      <p:bldP spid="136210" grpId="0"/>
      <p:bldP spid="136211" grpId="0" animBg="1"/>
      <p:bldP spid="136212" grpId="0" animBg="1"/>
      <p:bldP spid="1362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449263" y="1905000"/>
            <a:ext cx="8237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When you want to find specific values in a direct variation problem, you should solve for </a:t>
            </a:r>
            <a:r>
              <a:rPr lang="en-US" altLang="en-US" i="1"/>
              <a:t>k</a:t>
            </a:r>
            <a:r>
              <a:rPr lang="en-US" altLang="en-US"/>
              <a:t> and then use substitution to find the other values.</a:t>
            </a:r>
            <a:endParaRPr lang="en-US" altLang="en-US">
              <a:latin typeface="Times" pitchFamily="18" charset="0"/>
            </a:endParaRPr>
          </a:p>
        </p:txBody>
      </p:sp>
      <p:graphicFrame>
        <p:nvGraphicFramePr>
          <p:cNvPr id="3074" name="Object 19"/>
          <p:cNvGraphicFramePr>
            <a:graphicFrameLocks noChangeAspect="1"/>
          </p:cNvGraphicFramePr>
          <p:nvPr/>
        </p:nvGraphicFramePr>
        <p:xfrm>
          <a:off x="2057400" y="1358900"/>
          <a:ext cx="914400" cy="288925"/>
        </p:xfrm>
        <a:graphic>
          <a:graphicData uri="http://schemas.openxmlformats.org/presentationml/2006/ole">
            <p:oleObj spid="_x0000_s3074" name="Equation" r:id="rId4" imgW="914400" imgH="289440" progId="Equation.DSMT4">
              <p:embed/>
            </p:oleObj>
          </a:graphicData>
        </a:graphic>
      </p:graphicFrame>
      <p:graphicFrame>
        <p:nvGraphicFramePr>
          <p:cNvPr id="3075" name="Object 26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3075" name="Equation" r:id="rId5" imgW="164880" imgH="279360" progId="Equation.DSMT4">
              <p:embed/>
            </p:oleObj>
          </a:graphicData>
        </a:graphic>
      </p:graphicFrame>
      <p:pic>
        <p:nvPicPr>
          <p:cNvPr id="56352" name="Picture 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5" y="3762375"/>
            <a:ext cx="89439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1250</Words>
  <Application>Microsoft PowerPoint</Application>
  <PresentationFormat>On-screen Show (4:3)</PresentationFormat>
  <Paragraphs>185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Verdana</vt:lpstr>
      <vt:lpstr>Arial</vt:lpstr>
      <vt:lpstr>Arial Black</vt:lpstr>
      <vt:lpstr>Times</vt:lpstr>
      <vt:lpstr>Arial MT Bl</vt:lpstr>
      <vt:lpstr>Symbol</vt:lpstr>
      <vt:lpstr>Wingdings</vt:lpstr>
      <vt:lpstr>Default Design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cillig</cp:lastModifiedBy>
  <cp:revision>150</cp:revision>
  <dcterms:created xsi:type="dcterms:W3CDTF">2002-10-14T18:20:28Z</dcterms:created>
  <dcterms:modified xsi:type="dcterms:W3CDTF">2016-12-15T13:19:44Z</dcterms:modified>
</cp:coreProperties>
</file>