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9" r:id="rId11"/>
    <p:sldId id="270" r:id="rId12"/>
    <p:sldId id="285" r:id="rId13"/>
    <p:sldId id="284" r:id="rId14"/>
    <p:sldId id="271" r:id="rId15"/>
    <p:sldId id="272" r:id="rId16"/>
    <p:sldId id="273" r:id="rId17"/>
    <p:sldId id="274" r:id="rId18"/>
    <p:sldId id="27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8" autoAdjust="0"/>
    <p:restoredTop sz="94660"/>
  </p:normalViewPr>
  <p:slideViewPr>
    <p:cSldViewPr>
      <p:cViewPr varScale="1">
        <p:scale>
          <a:sx n="97" d="100"/>
          <a:sy n="97" d="100"/>
        </p:scale>
        <p:origin x="-7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295AE-C1FF-4A5E-9E03-8EC0DA5D746E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0DA35-E599-4D62-BC59-ECD932779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1E44EA-2E42-40A6-AE8C-B562C6FD448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BE42F-2913-468B-B5EC-C0BE7B050CC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4F3BD7-DE03-4E9B-9402-B00DEF6F9A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Least-Squares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3.3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11" y="89065"/>
            <a:ext cx="4214355" cy="29356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5909811"/>
              </p:ext>
            </p:extLst>
          </p:nvPr>
        </p:nvGraphicFramePr>
        <p:xfrm>
          <a:off x="728777" y="3206339"/>
          <a:ext cx="7701421" cy="207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767"/>
                <a:gridCol w="811416"/>
                <a:gridCol w="766496"/>
                <a:gridCol w="766382"/>
                <a:gridCol w="721233"/>
                <a:gridCol w="713804"/>
                <a:gridCol w="713803"/>
                <a:gridCol w="751294"/>
                <a:gridCol w="661226"/>
              </a:tblGrid>
              <a:tr h="622119">
                <a:tc>
                  <a:txBody>
                    <a:bodyPr/>
                    <a:lstStyle/>
                    <a:p>
                      <a:r>
                        <a:rPr lang="en-US" sz="1400" b="0" i="0" u="none" baseline="0" smtClean="0">
                          <a:solidFill>
                            <a:srgbClr val="0000FF"/>
                          </a:solidFill>
                          <a:latin typeface="Comic Sans MS - 16"/>
                        </a:rPr>
                        <a:t>Month</a:t>
                      </a:r>
                      <a:endParaRPr lang="en-US" sz="1400" b="0" i="0" u="none" baseline="0">
                        <a:solidFill>
                          <a:srgbClr val="0000FF"/>
                        </a:solidFill>
                        <a:latin typeface="Comic Sans MS - 16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Oct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Nov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Dec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Jan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Feb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Mar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Apr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May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768408">
                <a:tc>
                  <a:txBody>
                    <a:bodyPr/>
                    <a:lstStyle/>
                    <a:p>
                      <a:r>
                        <a:rPr lang="en-US" sz="1400" b="0" i="0" u="none" baseline="0" smtClean="0">
                          <a:solidFill>
                            <a:srgbClr val="0000FF"/>
                          </a:solidFill>
                          <a:latin typeface="Comic Sans MS - 16"/>
                        </a:rPr>
                        <a:t>Temp (x)</a:t>
                      </a:r>
                      <a:endParaRPr lang="en-US" sz="1400" b="0" i="0" u="none" baseline="0">
                        <a:solidFill>
                          <a:srgbClr val="0000FF"/>
                        </a:solidFill>
                        <a:latin typeface="Comic Sans MS - 16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49.4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38.2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27.2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28.6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29.5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46.4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49.7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57.1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87915">
                <a:tc>
                  <a:txBody>
                    <a:bodyPr/>
                    <a:lstStyle/>
                    <a:p>
                      <a:r>
                        <a:rPr lang="en-US" sz="1400" b="0" i="0" u="none" baseline="0" smtClean="0">
                          <a:solidFill>
                            <a:srgbClr val="0000FF"/>
                          </a:solidFill>
                          <a:latin typeface="Comic Sans MS - 16"/>
                        </a:rPr>
                        <a:t>Gas consumed (y)</a:t>
                      </a:r>
                      <a:endParaRPr lang="en-US" sz="1400" b="0" i="0" u="none" baseline="0">
                        <a:solidFill>
                          <a:srgbClr val="0000FF"/>
                        </a:solidFill>
                        <a:latin typeface="Comic Sans MS - 16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520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610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870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850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880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490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450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baseline="0" smtClean="0">
                          <a:solidFill>
                            <a:srgbClr val="0000FF"/>
                          </a:solidFill>
                          <a:latin typeface="Comic Sans MS - 24"/>
                        </a:rPr>
                        <a:t>250</a:t>
                      </a:r>
                      <a:endParaRPr lang="en-US" sz="2200" b="0" i="0" u="none" baseline="0">
                        <a:solidFill>
                          <a:srgbClr val="0000FF"/>
                        </a:solidFill>
                        <a:latin typeface="Comic Sans MS - 24"/>
                      </a:endParaRPr>
                    </a:p>
                  </a:txBody>
                  <a:tcPr marL="82296" marR="82296" marT="40079" marB="40079"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57800" y="838200"/>
            <a:ext cx="274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Enter the data from our previous example.  We'll let the calculator find our regression line.</a:t>
            </a:r>
          </a:p>
          <a:p>
            <a:r>
              <a:rPr lang="en-US" sz="2000" dirty="0" smtClean="0"/>
              <a:t>What is the correlation value?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63548106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Cautions about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omic Sans MS - 28"/>
              </a:rPr>
              <a:t>Describe only linear relationships</a:t>
            </a:r>
          </a:p>
          <a:p>
            <a:r>
              <a:rPr lang="en-US" sz="2800" dirty="0" smtClean="0">
                <a:latin typeface="Comic Sans MS - 28"/>
              </a:rPr>
              <a:t>Prediction outside the range of the available data is risky (interpolation vs. extrapolation)</a:t>
            </a:r>
          </a:p>
          <a:p>
            <a:r>
              <a:rPr lang="en-US" sz="2800" dirty="0" smtClean="0">
                <a:latin typeface="Comic Sans MS - 28"/>
              </a:rPr>
              <a:t>Both are strongly affected by outliers</a:t>
            </a:r>
          </a:p>
          <a:p>
            <a:r>
              <a:rPr lang="en-US" sz="2800" dirty="0" smtClean="0">
                <a:latin typeface="Comic Sans MS - 28"/>
              </a:rPr>
              <a:t>Regression line always passes through the point (x-</a:t>
            </a:r>
            <a:r>
              <a:rPr lang="en-US" sz="2800" dirty="0" err="1" smtClean="0">
                <a:latin typeface="Comic Sans MS - 28"/>
              </a:rPr>
              <a:t>bar,y</a:t>
            </a:r>
            <a:r>
              <a:rPr lang="en-US" sz="2800" dirty="0" smtClean="0">
                <a:latin typeface="Comic Sans MS - 28"/>
              </a:rPr>
              <a:t>-bar)</a:t>
            </a:r>
          </a:p>
          <a:p>
            <a:r>
              <a:rPr lang="en-US" sz="2800" dirty="0" smtClean="0">
                <a:latin typeface="Comic Sans MS - 28"/>
              </a:rPr>
              <a:t>Switching x and y has no effect on correlation, but it does affect regression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Least-Squares Regression</a:t>
            </a:r>
          </a:p>
        </p:txBody>
      </p:sp>
      <p:sp>
        <p:nvSpPr>
          <p:cNvPr id="3379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Residuals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>
              <a:buFont typeface="Wingdings" pitchFamily="-111" charset="2"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111" charset="-128"/>
              </a:rPr>
              <a:t>In most cases, no line will pass exactly through all the points in a scatterplot. A good regression line makes the vertical distances of the points from the line as small as possible.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713" y="2043113"/>
            <a:ext cx="7375525" cy="218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600" b="1" u="sng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spcAft>
                <a:spcPts val="1200"/>
              </a:spcAft>
              <a:defRPr/>
            </a:pPr>
            <a:r>
              <a:rPr lang="en-US">
                <a:solidFill>
                  <a:schemeClr val="tx1"/>
                </a:solidFill>
                <a:ea typeface="ＭＳ Ｐゴシック" pitchFamily="-111" charset="-128"/>
              </a:rPr>
              <a:t>A </a:t>
            </a:r>
            <a:r>
              <a:rPr lang="en-US" b="1">
                <a:solidFill>
                  <a:schemeClr val="tx1"/>
                </a:solidFill>
                <a:ea typeface="ＭＳ Ｐゴシック" pitchFamily="-111" charset="-128"/>
              </a:rPr>
              <a:t>residual</a:t>
            </a:r>
            <a:r>
              <a:rPr lang="en-US">
                <a:solidFill>
                  <a:schemeClr val="tx1"/>
                </a:solidFill>
                <a:ea typeface="ＭＳ Ｐゴシック" pitchFamily="-111" charset="-128"/>
              </a:rPr>
              <a:t> is the difference between an observed value of the response variable and the value predicted by the regression line. That is, </a:t>
            </a:r>
          </a:p>
          <a:p>
            <a:pPr>
              <a:spcAft>
                <a:spcPts val="1200"/>
              </a:spcAft>
              <a:defRPr/>
            </a:pPr>
            <a:r>
              <a:rPr lang="en-US">
                <a:solidFill>
                  <a:schemeClr val="tx1"/>
                </a:solidFill>
                <a:ea typeface="ＭＳ Ｐゴシック" pitchFamily="-111" charset="-128"/>
              </a:rPr>
              <a:t>residual = observed </a:t>
            </a:r>
            <a:r>
              <a:rPr lang="en-US" i="1">
                <a:solidFill>
                  <a:schemeClr val="tx1"/>
                </a:solidFill>
                <a:ea typeface="ＭＳ Ｐゴシック" pitchFamily="-111" charset="-128"/>
              </a:rPr>
              <a:t>y</a:t>
            </a:r>
            <a:r>
              <a:rPr lang="en-US">
                <a:solidFill>
                  <a:schemeClr val="tx1"/>
                </a:solidFill>
                <a:ea typeface="ＭＳ Ｐゴシック" pitchFamily="-111" charset="-128"/>
              </a:rPr>
              <a:t> – predicted </a:t>
            </a:r>
            <a:r>
              <a:rPr lang="en-US" i="1">
                <a:solidFill>
                  <a:schemeClr val="tx1"/>
                </a:solidFill>
                <a:ea typeface="ＭＳ Ｐゴシック" pitchFamily="-111" charset="-128"/>
              </a:rPr>
              <a:t>y </a:t>
            </a:r>
          </a:p>
          <a:p>
            <a:pPr>
              <a:spcAft>
                <a:spcPts val="1200"/>
              </a:spcAft>
              <a:defRPr/>
            </a:pPr>
            <a:r>
              <a:rPr lang="en-US">
                <a:solidFill>
                  <a:schemeClr val="tx1"/>
                </a:solidFill>
                <a:ea typeface="ＭＳ Ｐゴシック" pitchFamily="-111" charset="-128"/>
              </a:rPr>
              <a:t>residual = </a:t>
            </a:r>
            <a:r>
              <a:rPr lang="en-US" i="1">
                <a:solidFill>
                  <a:schemeClr val="tx1"/>
                </a:solidFill>
                <a:ea typeface="ＭＳ Ｐゴシック" pitchFamily="-111" charset="-128"/>
              </a:rPr>
              <a:t>y</a:t>
            </a:r>
            <a:r>
              <a:rPr lang="en-US">
                <a:solidFill>
                  <a:schemeClr val="tx1"/>
                </a:solidFill>
                <a:ea typeface="ＭＳ Ｐゴシック" pitchFamily="-111" charset="-128"/>
              </a:rPr>
              <a:t> - </a:t>
            </a:r>
            <a:r>
              <a:rPr lang="en-US" i="1">
                <a:solidFill>
                  <a:schemeClr val="tx1"/>
                </a:solidFill>
                <a:ea typeface="ＭＳ Ｐゴシック" pitchFamily="-111" charset="-128"/>
              </a:rPr>
              <a:t>ŷ</a:t>
            </a:r>
            <a:endParaRPr lang="en-US" sz="1000" b="1" i="1">
              <a:solidFill>
                <a:schemeClr val="tx1"/>
              </a:solidFill>
              <a:ea typeface="ＭＳ Ｐゴシック" pitchFamily="-111" charset="-128"/>
            </a:endParaRPr>
          </a:p>
        </p:txBody>
      </p:sp>
      <p:pic>
        <p:nvPicPr>
          <p:cNvPr id="30725" name="Picture 9" descr="F3.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075" y="3810000"/>
            <a:ext cx="51244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55663" y="5010150"/>
            <a:ext cx="3251200" cy="901700"/>
            <a:chOff x="1005081" y="5010393"/>
            <a:chExt cx="3251133" cy="900818"/>
          </a:xfrm>
        </p:grpSpPr>
        <p:sp>
          <p:nvSpPr>
            <p:cNvPr id="6" name="Curved Right Arrow 5"/>
            <p:cNvSpPr/>
            <p:nvPr/>
          </p:nvSpPr>
          <p:spPr>
            <a:xfrm rot="18328744">
              <a:off x="2232574" y="3782900"/>
              <a:ext cx="796145" cy="3251133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9368" y="5541686"/>
              <a:ext cx="1069953" cy="3695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residual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91063" y="3648075"/>
            <a:ext cx="3503612" cy="2636838"/>
            <a:chOff x="4691313" y="3648331"/>
            <a:chExt cx="3503258" cy="2636083"/>
          </a:xfrm>
        </p:grpSpPr>
        <p:sp>
          <p:nvSpPr>
            <p:cNvPr id="10" name="TextBox 9"/>
            <p:cNvSpPr txBox="1"/>
            <p:nvPr/>
          </p:nvSpPr>
          <p:spPr>
            <a:xfrm>
              <a:off x="6203413" y="3648331"/>
              <a:ext cx="1991158" cy="5847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Positive residuals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(above line)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1313" y="5699638"/>
              <a:ext cx="2097414" cy="58477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Negative residuals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(below line)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Least-Squares Regression</a:t>
            </a:r>
          </a:p>
        </p:txBody>
      </p:sp>
      <p:sp>
        <p:nvSpPr>
          <p:cNvPr id="3584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ea typeface="ＭＳ Ｐゴシック" pitchFamily="-111" charset="-128"/>
              </a:rPr>
              <a:t>Residual Plots</a:t>
            </a:r>
            <a:endParaRPr lang="en-US" sz="2400" dirty="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>
              <a:buFont typeface="Wingdings" pitchFamily="-111" charset="2"/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1" charset="-128"/>
              </a:rPr>
              <a:t>One of the first principles of data analysis is to look for an overall pattern and for striking departures from the pattern. A regression line describes the overall pattern of a linear relationship between two variables. We see departures from this pattern by looking at the residuals.</a:t>
            </a:r>
          </a:p>
          <a:p>
            <a:pPr eaLnBrk="1" hangingPunct="1"/>
            <a:endParaRPr lang="en-US" sz="1800" dirty="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713" y="2540000"/>
            <a:ext cx="7375525" cy="12779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u="sng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  <a:endParaRPr lang="en-US" b="1">
              <a:solidFill>
                <a:schemeClr val="tx1"/>
              </a:solidFill>
              <a:ea typeface="ＭＳ Ｐゴシック" pitchFamily="-111" charset="-128"/>
            </a:endParaRPr>
          </a:p>
          <a:p>
            <a:pPr>
              <a:defRPr/>
            </a:pPr>
            <a:endParaRPr lang="en-US" sz="500" b="1" u="sng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a typeface="ＭＳ Ｐゴシック" pitchFamily="-111" charset="-128"/>
              </a:rPr>
              <a:t>A </a:t>
            </a:r>
            <a:r>
              <a:rPr lang="en-US" b="1">
                <a:solidFill>
                  <a:schemeClr val="tx1"/>
                </a:solidFill>
                <a:ea typeface="ＭＳ Ｐゴシック" pitchFamily="-111" charset="-128"/>
              </a:rPr>
              <a:t>residual plot</a:t>
            </a:r>
            <a:r>
              <a:rPr lang="en-US">
                <a:solidFill>
                  <a:schemeClr val="tx1"/>
                </a:solidFill>
                <a:ea typeface="ＭＳ Ｐゴシック" pitchFamily="-111" charset="-128"/>
              </a:rPr>
              <a:t> is a scatterplot of the residuals against the explanatory variable. Residual plots help us assess how well a regression line fits the data.</a:t>
            </a:r>
            <a:endParaRPr lang="en-US" sz="1000" b="1">
              <a:solidFill>
                <a:schemeClr val="tx1"/>
              </a:solidFill>
              <a:ea typeface="ＭＳ Ｐゴシック" pitchFamily="-111" charset="-128"/>
            </a:endParaRPr>
          </a:p>
        </p:txBody>
      </p:sp>
      <p:pic>
        <p:nvPicPr>
          <p:cNvPr id="8" name="Picture 7" descr="F3.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3841750"/>
            <a:ext cx="659447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419600" y="3841750"/>
            <a:ext cx="3308350" cy="30416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7093526" cy="1067044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3200" dirty="0" smtClean="0">
                <a:latin typeface="Comic Sans MS - 36"/>
              </a:rPr>
              <a:t>Understanding prediction: residuals</a:t>
            </a:r>
            <a:endParaRPr lang="en-US" sz="3200" dirty="0"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741" y="1905000"/>
            <a:ext cx="8476259" cy="636156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A residual is the difference between an observed value of the  response variable and the value predicted by the regression  line.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1" y="2616283"/>
            <a:ext cx="4717412" cy="359157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mtClean="0">
                <a:solidFill>
                  <a:srgbClr val="FF6820"/>
                </a:solidFill>
                <a:latin typeface="Comic Sans MS - 24"/>
              </a:rPr>
              <a:t>residual = observed y - predicted y</a:t>
            </a:r>
            <a:endParaRPr lang="en-US">
              <a:solidFill>
                <a:srgbClr val="FF6820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039920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0"/>
            <a:ext cx="7093526" cy="513046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2800" b="1" dirty="0" smtClean="0">
                <a:latin typeface="Comic Sans MS - 36"/>
              </a:rPr>
              <a:t>Understanding prediction: residuals</a:t>
            </a:r>
            <a:endParaRPr lang="en-US" sz="2800" b="1" dirty="0"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667987"/>
            <a:ext cx="6556385" cy="697712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 - 24"/>
              </a:rPr>
              <a:t>A residual plot should show no obvious pattern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- 24"/>
              </a:rPr>
              <a:t>The residuals should be relatively small in size</a:t>
            </a:r>
            <a:endParaRPr lang="en-US" sz="2000" dirty="0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331" y="1536370"/>
            <a:ext cx="3680574" cy="2275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240" y="1547504"/>
            <a:ext cx="3913975" cy="22819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342900" y="3929991"/>
            <a:ext cx="7760970" cy="759267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Courier - 16"/>
              </a:rPr>
              <a:t>Figure 4.23   </a:t>
            </a:r>
          </a:p>
          <a:p>
            <a:r>
              <a:rPr lang="en-US" sz="1100" b="1" dirty="0" smtClean="0">
                <a:solidFill>
                  <a:srgbClr val="000000"/>
                </a:solidFill>
                <a:latin typeface="Courier - 16"/>
              </a:rPr>
              <a:t>T</a:t>
            </a:r>
            <a:r>
              <a:rPr lang="en-US" sz="1100" dirty="0" smtClean="0">
                <a:solidFill>
                  <a:srgbClr val="000000"/>
                </a:solidFill>
                <a:latin typeface="Courier - 16"/>
              </a:rPr>
              <a:t>wo residual plots. In (a), the unstructured scatter of points indicates that the regression line  fits the data well. In (b), the residuals have a curved pattern, so a straight line may not be the  best model for the data.</a:t>
            </a:r>
            <a:endParaRPr lang="en-US" sz="1100" dirty="0">
              <a:solidFill>
                <a:srgbClr val="000000"/>
              </a:solidFill>
              <a:latin typeface="Courier - 16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412485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" y="44533"/>
            <a:ext cx="4594860" cy="5566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869180" y="745919"/>
            <a:ext cx="3920490" cy="682323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  <a:latin typeface="Courier - 20"/>
              </a:rPr>
              <a:t>Figure 4.22   </a:t>
            </a:r>
          </a:p>
          <a:p>
            <a:r>
              <a:rPr lang="en-US" sz="1300" b="1" dirty="0" err="1" smtClean="0">
                <a:solidFill>
                  <a:srgbClr val="000000"/>
                </a:solidFill>
                <a:latin typeface="Courier - 20"/>
              </a:rPr>
              <a:t>S</a:t>
            </a:r>
            <a:r>
              <a:rPr lang="en-US" sz="1300" dirty="0" err="1" smtClean="0">
                <a:solidFill>
                  <a:srgbClr val="000000"/>
                </a:solidFill>
                <a:latin typeface="Courier - 20"/>
              </a:rPr>
              <a:t>catterplot</a:t>
            </a:r>
            <a:r>
              <a:rPr lang="en-US" sz="1300" dirty="0" smtClean="0">
                <a:solidFill>
                  <a:srgbClr val="000000"/>
                </a:solidFill>
                <a:latin typeface="Courier - 20"/>
              </a:rPr>
              <a:t> with least-squares line  and a separate residual plot for the  hiker data.</a:t>
            </a:r>
            <a:endParaRPr lang="en-US" sz="1300" dirty="0">
              <a:solidFill>
                <a:srgbClr val="000000"/>
              </a:solidFill>
              <a:latin typeface="Courier - 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137413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" y="2861212"/>
            <a:ext cx="7680960" cy="697712"/>
          </a:xfrm>
          <a:prstGeom prst="rect">
            <a:avLst/>
          </a:prstGeom>
          <a:noFill/>
        </p:spPr>
        <p:txBody>
          <a:bodyPr vert="horz" wrap="square" lIns="81363" tIns="40682" rIns="81363" bIns="40682" rtlCol="0">
            <a:spAutoFit/>
          </a:bodyPr>
          <a:lstStyle/>
          <a:p>
            <a:r>
              <a:rPr lang="en-US" sz="2000" dirty="0" smtClean="0">
                <a:latin typeface="Comic Sans MS - 28"/>
              </a:rPr>
              <a:t>Use the calculator to see our </a:t>
            </a:r>
            <a:r>
              <a:rPr lang="en-US" sz="2000" dirty="0" err="1" smtClean="0">
                <a:latin typeface="Comic Sans MS - 28"/>
              </a:rPr>
              <a:t>scatterplot</a:t>
            </a:r>
            <a:r>
              <a:rPr lang="en-US" sz="2000" dirty="0" smtClean="0">
                <a:latin typeface="Comic Sans MS - 28"/>
              </a:rPr>
              <a:t> with regression line and our residual plot.</a:t>
            </a:r>
            <a:endParaRPr lang="en-US" sz="2000" dirty="0">
              <a:latin typeface="Comic Sans MS - 2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1580" y="389659"/>
            <a:ext cx="5600700" cy="23936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394460" y="77932"/>
            <a:ext cx="5269459" cy="283294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latin typeface="Courier - 20"/>
              </a:rPr>
              <a:t>Weight (Grams) of a Bar of Soap Used to Shower</a:t>
            </a:r>
            <a:endParaRPr lang="en-US" sz="1300" dirty="0">
              <a:solidFill>
                <a:srgbClr val="000000"/>
              </a:solidFill>
              <a:latin typeface="Courier - 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630195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1" y="111331"/>
            <a:ext cx="7093572" cy="513046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2800" b="1" dirty="0" smtClean="0">
                <a:latin typeface="Comic Sans MS - 36"/>
              </a:rPr>
              <a:t>Understanding prediction: r</a:t>
            </a:r>
            <a:r>
              <a:rPr lang="en-US" sz="2800" b="1" baseline="30000" dirty="0" smtClean="0">
                <a:latin typeface="Comic Sans MS - 36"/>
              </a:rPr>
              <a:t>2</a:t>
            </a:r>
            <a:endParaRPr lang="en-US" sz="2800" b="1" baseline="70000" dirty="0"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857250"/>
            <a:ext cx="8303438" cy="1005488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2000" dirty="0" smtClean="0">
                <a:latin typeface="Comic Sans MS - 24"/>
              </a:rPr>
              <a:t>The square of the correlation, </a:t>
            </a:r>
            <a:r>
              <a:rPr lang="en-US" sz="2000" b="1" dirty="0" smtClean="0">
                <a:latin typeface="Comic Sans MS - 36"/>
              </a:rPr>
              <a:t>r</a:t>
            </a:r>
            <a:r>
              <a:rPr lang="en-US" sz="2000" b="1" baseline="30000" dirty="0" smtClean="0">
                <a:latin typeface="Comic Sans MS - 36"/>
              </a:rPr>
              <a:t>2</a:t>
            </a:r>
            <a:r>
              <a:rPr lang="en-US" sz="2000" dirty="0" smtClean="0">
                <a:latin typeface="Comic Sans MS - 24"/>
              </a:rPr>
              <a:t>, </a:t>
            </a:r>
            <a:r>
              <a:rPr lang="en-US" sz="2000" dirty="0" smtClean="0">
                <a:latin typeface="Comic Sans MS - 24"/>
              </a:rPr>
              <a:t>is the fraction of the  variation in the values of y that is explained by the least- squares regression of y on x</a:t>
            </a:r>
            <a:endParaRPr lang="en-US" sz="2000" baseline="70000" dirty="0">
              <a:latin typeface="Comic Sans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990" y="2059627"/>
            <a:ext cx="7003595" cy="1005488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 - 24"/>
              </a:rPr>
              <a:t>A value of </a:t>
            </a:r>
            <a:r>
              <a:rPr lang="en-US" sz="2000" b="1" dirty="0" smtClean="0">
                <a:solidFill>
                  <a:srgbClr val="C00000"/>
                </a:solidFill>
                <a:latin typeface="Comic Sans MS - 36"/>
              </a:rPr>
              <a:t>r</a:t>
            </a:r>
            <a:r>
              <a:rPr lang="en-US" sz="2000" b="1" baseline="30000" dirty="0" smtClean="0">
                <a:solidFill>
                  <a:srgbClr val="C00000"/>
                </a:solidFill>
                <a:latin typeface="Comic Sans MS - 36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Comic Sans MS - 24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omic Sans MS - 24"/>
              </a:rPr>
              <a:t>= 0.632 means about 63% of the  observed variation in pack weight is explained by  the straight-line pattern.</a:t>
            </a:r>
            <a:endParaRPr lang="en-US" sz="2000" baseline="70000" dirty="0">
              <a:solidFill>
                <a:srgbClr val="C00000"/>
              </a:solidFill>
              <a:latin typeface="Comic Sans MS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510" y="3395601"/>
            <a:ext cx="7251535" cy="636156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 - 24"/>
              </a:rPr>
              <a:t>This is a measure of how successful the regression  was in explaining the response.</a:t>
            </a:r>
            <a:endParaRPr lang="en-US" dirty="0">
              <a:solidFill>
                <a:srgbClr val="FFFF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465645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Cautions about Correlation and Regression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Correlation and regression describe only linear relationships.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Correlation and LSRL are not resistant. </a:t>
            </a:r>
          </a:p>
          <a:p>
            <a:r>
              <a:rPr lang="en-US" dirty="0" smtClean="0"/>
              <a:t>Extrapolation: use of a regression line for prediction far outside the domain of values of the explanatory variable that you used to obtain the line or curve; such predictions are often not accurate </a:t>
            </a:r>
          </a:p>
          <a:p>
            <a:r>
              <a:rPr lang="en-US" dirty="0" smtClean="0"/>
              <a:t>Lurking Variables: a variable that is not among the explanatory or response variables in a study and yet may influence the interpretation of relationships among those variables</a:t>
            </a:r>
          </a:p>
          <a:p>
            <a:pPr lvl="1"/>
            <a:r>
              <a:rPr lang="en-US" dirty="0" smtClean="0"/>
              <a:t>Can falsely suggest a relationship between x and y or can hide a relationship that is really there.</a:t>
            </a:r>
          </a:p>
          <a:p>
            <a:pPr lvl="1"/>
            <a:r>
              <a:rPr lang="en-US" dirty="0" smtClean="0"/>
              <a:t>Are often unrecognized and unmeasured, so detecting their effect is a challenge.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Least-Squares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When a </a:t>
            </a:r>
            <a:r>
              <a:rPr lang="en-US" dirty="0" err="1" smtClean="0"/>
              <a:t>scatterplot</a:t>
            </a:r>
            <a:r>
              <a:rPr lang="en-US" dirty="0" smtClean="0"/>
              <a:t> shows a linear relationship, we would like to summarize the overall pattern by drawing a line on the </a:t>
            </a:r>
            <a:r>
              <a:rPr lang="en-US" dirty="0" err="1" smtClean="0"/>
              <a:t>scatterplot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76600"/>
            <a:ext cx="374673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Cautions about Correlation and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Averaged Data </a:t>
            </a:r>
          </a:p>
          <a:p>
            <a:pPr lvl="1"/>
            <a:r>
              <a:rPr lang="en-US" i="1" dirty="0" smtClean="0"/>
              <a:t>Correlations based on averages are usually too high when applied to individuals. </a:t>
            </a:r>
          </a:p>
          <a:p>
            <a:pPr lvl="1"/>
            <a:r>
              <a:rPr lang="en-US" dirty="0" smtClean="0"/>
              <a:t>So, resist the temptation to apply results of studies that dealt with averages to individuals.</a:t>
            </a:r>
          </a:p>
          <a:p>
            <a:pPr lvl="1"/>
            <a:r>
              <a:rPr lang="en-US" dirty="0" smtClean="0"/>
              <a:t>This is another reminder that it is important to note exactly what variables were measured in a statistical study. 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Establishing Causation: When we study the relationship between two variables, we often hope to show that changes in the explanatory variable cause changes in the response variable. </a:t>
            </a:r>
          </a:p>
          <a:p>
            <a:r>
              <a:rPr lang="en-US" dirty="0" smtClean="0"/>
              <a:t>But a strong association between two variables is not enough to draw conclusions about cause and effect.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Explaining Association: Causation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direct cause-and-effect link between variables.</a:t>
            </a:r>
          </a:p>
          <a:p>
            <a:r>
              <a:rPr lang="en-US" dirty="0" smtClean="0"/>
              <a:t> Changes in x cause changes in y. </a:t>
            </a:r>
          </a:p>
          <a:p>
            <a:r>
              <a:rPr lang="en-US" dirty="0" smtClean="0"/>
              <a:t>*Even when direct causation is present, it is rarely a complete explanation of an association </a:t>
            </a:r>
          </a:p>
          <a:p>
            <a:r>
              <a:rPr lang="en-US" dirty="0" smtClean="0"/>
              <a:t>*Even well-established causal relations may not generalize to other settings.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Experiments show conclusively that large amounts of saccharin in the diet cause bladder tumors in rats.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057400"/>
            <a:ext cx="33528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Explaining Association: Common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observed association between the variables x and y is explained by a lurking variable z. </a:t>
            </a:r>
          </a:p>
          <a:p>
            <a:r>
              <a:rPr lang="en-US" dirty="0" smtClean="0"/>
              <a:t>Both x and y change in response to z. z creates an association between x and y, even if there is no direct causal line between x and y. </a:t>
            </a:r>
          </a:p>
          <a:p>
            <a:endParaRPr lang="en-US" dirty="0" smtClean="0"/>
          </a:p>
          <a:p>
            <a:r>
              <a:rPr lang="en-US" dirty="0" smtClean="0"/>
              <a:t>Example: High SAT scores and high college grades.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3200400" cy="387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Explaining Association: Confounding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variable are confounded when their effects on a response variable cannot be distinguished from each other. </a:t>
            </a:r>
          </a:p>
          <a:p>
            <a:r>
              <a:rPr lang="en-US" dirty="0" smtClean="0"/>
              <a:t>The confounded variables may be either explanatory variables or lurking variables. </a:t>
            </a:r>
          </a:p>
          <a:p>
            <a:endParaRPr lang="en-US" dirty="0" smtClean="0"/>
          </a:p>
          <a:p>
            <a:r>
              <a:rPr lang="en-US" dirty="0" smtClean="0"/>
              <a:t>Example: Attending religious services regularly and living longer.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191000" cy="479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Causation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best way to ensure correctly established causation is to conduct a carefully designed experiment in which the effects of possible lurking variables are controlled.</a:t>
            </a:r>
          </a:p>
          <a:p>
            <a:r>
              <a:rPr lang="en-US" dirty="0" smtClean="0"/>
              <a:t>In situations where experiments are not possible for ethical or practical reasons, be cautious in accepting claims of causation.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Good evidence of causation requires a strong association that appears consistently in many studies, a clear explanation for the alleged causal link, and careful examination of possible lurking variables.</a:t>
            </a:r>
            <a:endParaRPr lang="en-US" i="1" dirty="0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40" y="1295400"/>
            <a:ext cx="8866960" cy="1313265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2000" dirty="0" smtClean="0">
                <a:latin typeface="Comic Sans MS - 24"/>
              </a:rPr>
              <a:t>In the 1990's, researchers measured the number of television  sets per person x and the life expectancy y for the world's  nations.  There was a high positive correlation: nations with many  TV sets had higher life expectancies.</a:t>
            </a:r>
            <a:endParaRPr lang="en-US" sz="2000" dirty="0">
              <a:latin typeface="Comic Sans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7450" y="2649682"/>
            <a:ext cx="3796840" cy="389935"/>
          </a:xfrm>
          <a:prstGeom prst="rect">
            <a:avLst/>
          </a:prstGeom>
          <a:noFill/>
        </p:spPr>
        <p:txBody>
          <a:bodyPr vert="horz" lIns="81363" tIns="40682" rIns="81363" bIns="40682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 - 24"/>
              </a:rPr>
              <a:t>Does television extend life?</a:t>
            </a:r>
            <a:endParaRPr lang="en-US" sz="2000" dirty="0">
              <a:solidFill>
                <a:srgbClr val="C00000"/>
              </a:solidFill>
              <a:latin typeface="Comic Sans MS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3200400"/>
            <a:ext cx="4373880" cy="3079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245245721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fidgeting keep you slim?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1142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Can fidgeting and other “</a:t>
            </a:r>
            <a:r>
              <a:rPr lang="en-US" dirty="0" err="1" smtClean="0"/>
              <a:t>nonexercise</a:t>
            </a:r>
            <a:r>
              <a:rPr lang="en-US" dirty="0" smtClean="0"/>
              <a:t> activity (NEA)” explain why some people don’t gain weight after overeating? </a:t>
            </a:r>
            <a:endParaRPr lang="en-US" dirty="0"/>
          </a:p>
          <a:p>
            <a:r>
              <a:rPr lang="en-US" dirty="0" smtClean="0"/>
              <a:t>Here is data on </a:t>
            </a:r>
            <a:r>
              <a:rPr lang="en-US" dirty="0" err="1" smtClean="0"/>
              <a:t>nonexercise</a:t>
            </a:r>
            <a:r>
              <a:rPr lang="en-US" dirty="0" smtClean="0"/>
              <a:t> activities (NEA) and weight gain (measured in kilograms). We’ll refer to this for the next few slides.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69502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76600"/>
            <a:ext cx="405601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fidgeting keep you slim?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</a:t>
            </a:r>
            <a:r>
              <a:rPr lang="en-US" dirty="0" err="1" smtClean="0"/>
              <a:t>scatterplot</a:t>
            </a:r>
            <a:r>
              <a:rPr lang="en-US" dirty="0" smtClean="0"/>
              <a:t>. Describe the relationship? Is there a positive or negative association? Is the relationship approximately linear? </a:t>
            </a:r>
          </a:p>
          <a:p>
            <a:r>
              <a:rPr lang="en-US" dirty="0" smtClean="0"/>
              <a:t>Calculate Numerical Summaries </a:t>
            </a:r>
          </a:p>
          <a:p>
            <a:r>
              <a:rPr lang="en-US" dirty="0" smtClean="0"/>
              <a:t>Now, let’s use a mathematical model to represent the data (we'll use a line!)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Least-Squares Regression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we want to draw a line as a model to represent our data (like density curves represented </a:t>
            </a:r>
            <a:r>
              <a:rPr lang="en-US" dirty="0" err="1" smtClean="0"/>
              <a:t>univariate</a:t>
            </a:r>
            <a:r>
              <a:rPr lang="en-US" dirty="0" smtClean="0"/>
              <a:t> data distributions in the previous chapter.) </a:t>
            </a:r>
          </a:p>
          <a:p>
            <a:r>
              <a:rPr lang="en-US" dirty="0" smtClean="0"/>
              <a:t>But no line will go through all the points and my line drawn by eye might be different than yours. </a:t>
            </a:r>
          </a:p>
          <a:p>
            <a:r>
              <a:rPr lang="en-US" dirty="0" smtClean="0"/>
              <a:t> So...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Least-Squares Regression Line (the LSRL)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3352800" cy="3093720"/>
          </a:xfrm>
        </p:spPr>
        <p:txBody>
          <a:bodyPr/>
          <a:lstStyle/>
          <a:p>
            <a:r>
              <a:rPr lang="en-US" dirty="0" smtClean="0"/>
              <a:t>...find the line that reduces the vertical distances (squared so we don't deal with negatives) from the point to the line.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7391400" cy="12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799" y="3048000"/>
            <a:ext cx="505643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Using the LSRL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83920"/>
          </a:xfrm>
        </p:spPr>
        <p:txBody>
          <a:bodyPr/>
          <a:lstStyle/>
          <a:p>
            <a:r>
              <a:rPr lang="en-US" dirty="0" smtClean="0"/>
              <a:t>Given a LSRL, we want to be able to interpret it and use it.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5076882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0" y="1905000"/>
            <a:ext cx="3657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y ˆ = 3.505 -0.00344 x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Interpreting the slope: The slope tells us what?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For every added calorie of NEA, fat gain goes down by -0.00344 kilograms (or -3.44 grams).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Interpreting the y-intercept: The y-intercept tells us what?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The y-intercept (3.505 kg) is the estimated fat gain if NEA does not change when a person overeats.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LSRL for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352800" cy="3855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the graph to predict values. </a:t>
            </a:r>
          </a:p>
          <a:p>
            <a:r>
              <a:rPr lang="en-US" dirty="0" smtClean="0"/>
              <a:t>What is the fat gain for a person whose NEA increases by 400 calories?</a:t>
            </a:r>
          </a:p>
          <a:p>
            <a:r>
              <a:rPr lang="en-US" dirty="0" smtClean="0"/>
              <a:t>Or use the equation to predict values. </a:t>
            </a:r>
          </a:p>
          <a:p>
            <a:pPr lvl="1"/>
            <a:r>
              <a:rPr lang="en-US" dirty="0" smtClean="0"/>
              <a:t>Plug 400 into the equation.</a:t>
            </a:r>
          </a:p>
          <a:p>
            <a:pPr lvl="1"/>
            <a:r>
              <a:rPr lang="en-US" dirty="0" smtClean="0"/>
              <a:t> y ˆ = 3.505 -0.00344 x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4664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LSRL for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341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the LSRL to predict the fat gain for someone whose NEA increases by 1500 calories. Then interpret your results.</a:t>
            </a:r>
          </a:p>
          <a:p>
            <a:r>
              <a:rPr lang="en-US" dirty="0" smtClean="0"/>
              <a:t>y ˆ = 3.505 - 0.00344 x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428875" y="4125515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1308</Words>
  <Application>Microsoft Office PowerPoint</Application>
  <PresentationFormat>On-screen Show (4:3)</PresentationFormat>
  <Paragraphs>144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Least-Squares Regression</vt:lpstr>
      <vt:lpstr>Least-Squares Regression</vt:lpstr>
      <vt:lpstr>Does fidgeting keep you slim?</vt:lpstr>
      <vt:lpstr>Does fidgeting keep you slim?</vt:lpstr>
      <vt:lpstr>The Least-Squares Regression Line</vt:lpstr>
      <vt:lpstr>The Least-Squares Regression Line (the LSRL) </vt:lpstr>
      <vt:lpstr>Using the LSRL</vt:lpstr>
      <vt:lpstr>Using the LSRL for predictions</vt:lpstr>
      <vt:lpstr>Using the LSRL for predictions</vt:lpstr>
      <vt:lpstr>Slide 10</vt:lpstr>
      <vt:lpstr>Cautions about Regression</vt:lpstr>
      <vt:lpstr>Least-Squares Regression</vt:lpstr>
      <vt:lpstr>Least-Squares Regression</vt:lpstr>
      <vt:lpstr>Slide 14</vt:lpstr>
      <vt:lpstr>Slide 15</vt:lpstr>
      <vt:lpstr>Slide 16</vt:lpstr>
      <vt:lpstr>Slide 17</vt:lpstr>
      <vt:lpstr>Slide 18</vt:lpstr>
      <vt:lpstr>Cautions about Correlation and Regression</vt:lpstr>
      <vt:lpstr>Cautions about Correlation and Regression</vt:lpstr>
      <vt:lpstr>Causation</vt:lpstr>
      <vt:lpstr>Explaining Association: Causation </vt:lpstr>
      <vt:lpstr>Explaining Association: Common Response</vt:lpstr>
      <vt:lpstr>Explaining Association: Confounding </vt:lpstr>
      <vt:lpstr>Establishing Causation </vt:lpstr>
      <vt:lpstr>Establishing Causation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Least-Squares Regression</dc:title>
  <dc:creator>cillig</dc:creator>
  <cp:lastModifiedBy>cillig</cp:lastModifiedBy>
  <cp:revision>33</cp:revision>
  <dcterms:created xsi:type="dcterms:W3CDTF">2015-10-19T11:59:30Z</dcterms:created>
  <dcterms:modified xsi:type="dcterms:W3CDTF">2016-11-01T01:38:27Z</dcterms:modified>
</cp:coreProperties>
</file>