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1" r:id="rId4"/>
    <p:sldId id="263" r:id="rId5"/>
    <p:sldId id="264" r:id="rId6"/>
    <p:sldId id="265" r:id="rId7"/>
    <p:sldId id="275" r:id="rId8"/>
    <p:sldId id="267" r:id="rId9"/>
    <p:sldId id="273" r:id="rId10"/>
    <p:sldId id="276" r:id="rId11"/>
    <p:sldId id="269" r:id="rId12"/>
    <p:sldId id="277" r:id="rId13"/>
    <p:sldId id="27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CB2F52-B24E-40A5-BF44-36C0960B8C09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C1E0E2-8ABE-4115-A4F5-9402A495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90AE8-E294-48BB-88EC-82AB1B220DE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4EAB0-DBEA-48EA-B1D8-A84D037F575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209E59-A079-46E8-A373-1175DE867B5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F861B-73C1-4098-868A-96390E4759C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B1256-8EB8-49A5-8AFB-98215DED5B2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D1504-8DBB-4BAA-9807-B9F0E2A2B5C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370F6A-3E37-4BD6-9608-04B670F1F8DC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79159-A9F9-441D-9B0F-6E32B6D926BF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CBFFA-2E0D-4FE1-8A63-E646CE0D4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CC72F6-8923-4BF0-9702-ED175BCB825B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BC1F7-66F4-4790-8BF6-2A6AEDFDB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4038C-C169-4671-B689-F37654433004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A74DF-ED11-476C-A4E0-4BA1D248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D03458-C9FB-48E1-A661-E540BB2F70CD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657E6-99BE-487B-9D9A-31CD1151305C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893EE9-DE9C-48B8-A5FF-778E9A7F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89265C-7E93-473C-8F74-F3E274F15373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695CD1-CC5D-4015-A958-4AB9E55E8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C1CBE2-9EB0-4631-A4DE-5081DFAA7A40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2D58E-5812-4736-B773-5217B774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8CE1F-3D6D-4F94-AD32-22F2E54AAC33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C10EBD-DD17-4A23-BBF0-FE5EDD940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7441CC-E00B-4496-B7FE-3F33CE06B8EB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3C8E3-E8A5-4675-9918-7EEBED046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C99216-4CEF-48A1-8F6E-D50B44C74C41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4A992-4471-4894-85EF-69902C58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9B914B-796F-4BE2-9DCF-6D000546AF5E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2FA5A-C5E0-4820-BCF2-430EAF08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BCC76-8DE7-4933-9A2E-26F3A8C3F56A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0593C-7EC4-4B63-97C1-ABC592C3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B750D6-5007-42EF-B4CD-DD36D2FF1BFF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1C9F1-45E7-4EF2-A21C-AFE26F5C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06377F4-F2E9-4C99-9760-BA63B7D33C40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213B5D-B0FB-4DBC-A58B-CA32DEFF3E6B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BB21B-B5E9-4923-B027-0B4A5B5D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DC71E2-B9A8-442E-B401-E63B467BF6E1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FC7B0-C00C-4548-86ED-0E97772D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70046-778D-4CD5-B316-F3094B2D5665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02D8F-374C-4140-9EAC-EBF40CCA5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7A701-5BDD-4732-9189-FE2408CA7964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92637-07C7-4BA7-9272-F2E09864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5D1BC-2845-460D-8BEA-40839EDF0481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602FF-0DFD-4043-A300-53CABCD2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A66BA7F-DEB0-401E-97D5-E19F4B796451}" type="datetime1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7E0EFB-8715-42D6-B9D6-35C317175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  <p:sldLayoutId id="2147484358" r:id="rId18"/>
    <p:sldLayoutId id="2147484359" r:id="rId19"/>
    <p:sldLayoutId id="214748436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-111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2"/>
          <p:cNvSpPr txBox="1">
            <a:spLocks/>
          </p:cNvSpPr>
          <p:nvPr/>
        </p:nvSpPr>
        <p:spPr bwMode="auto">
          <a:xfrm>
            <a:off x="357188" y="4487863"/>
            <a:ext cx="84820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3000" b="1">
                <a:solidFill>
                  <a:srgbClr val="E81F30"/>
                </a:solidFill>
                <a:cs typeface="Arial" charset="0"/>
              </a:rPr>
              <a:t>Chapter 2: Modeling Distributions of Data</a:t>
            </a:r>
          </a:p>
        </p:txBody>
      </p:sp>
      <p:sp>
        <p:nvSpPr>
          <p:cNvPr id="26627" name="Subtitle 123"/>
          <p:cNvSpPr txBox="1">
            <a:spLocks/>
          </p:cNvSpPr>
          <p:nvPr/>
        </p:nvSpPr>
        <p:spPr bwMode="auto">
          <a:xfrm>
            <a:off x="357188" y="5084763"/>
            <a:ext cx="84820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sz="2000" b="1">
                <a:solidFill>
                  <a:srgbClr val="E81F30"/>
                </a:solidFill>
                <a:cs typeface="Arial" charset="0"/>
              </a:rPr>
              <a:t>Section 2.1</a:t>
            </a:r>
          </a:p>
          <a:p>
            <a:pPr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b="1">
                <a:solidFill>
                  <a:srgbClr val="E81F30"/>
                </a:solidFill>
                <a:cs typeface="Arial" charset="0"/>
              </a:rPr>
              <a:t>Describing Location in a Distribution</a:t>
            </a:r>
            <a:endParaRPr lang="en-US" sz="1600" b="1">
              <a:solidFill>
                <a:srgbClr val="E81F30"/>
              </a:solidFill>
              <a:cs typeface="Arial" charset="0"/>
            </a:endParaRPr>
          </a:p>
        </p:txBody>
      </p:sp>
      <p:sp>
        <p:nvSpPr>
          <p:cNvPr id="26628" name="Subtitle 123"/>
          <p:cNvSpPr txBox="1">
            <a:spLocks/>
          </p:cNvSpPr>
          <p:nvPr/>
        </p:nvSpPr>
        <p:spPr bwMode="auto">
          <a:xfrm>
            <a:off x="3429000" y="5834063"/>
            <a:ext cx="5410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b="1">
                <a:solidFill>
                  <a:schemeClr val="tx2"/>
                </a:solidFill>
                <a:cs typeface="Arial" charset="0"/>
              </a:rPr>
              <a:t>The Practice of Statistics, 4</a:t>
            </a:r>
            <a:r>
              <a:rPr lang="en-US" b="1" baseline="30000">
                <a:solidFill>
                  <a:schemeClr val="tx2"/>
                </a:solidFill>
                <a:cs typeface="Arial" charset="0"/>
              </a:rPr>
              <a:t>th</a:t>
            </a:r>
            <a:r>
              <a:rPr lang="en-US" b="1">
                <a:solidFill>
                  <a:schemeClr val="tx2"/>
                </a:solidFill>
                <a:cs typeface="Arial" charset="0"/>
              </a:rPr>
              <a:t> edition - For AP*</a:t>
            </a:r>
          </a:p>
          <a:p>
            <a:pPr algn="r" defTabSz="914400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</a:pPr>
            <a:r>
              <a:rPr lang="en-US" sz="1600" b="1">
                <a:solidFill>
                  <a:schemeClr val="tx2"/>
                </a:solidFill>
                <a:cs typeface="Arial" charset="0"/>
              </a:rPr>
              <a:t>STARNES, YATES, MOORE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6213" y="4670425"/>
            <a:ext cx="5819775" cy="2178050"/>
            <a:chOff x="176213" y="4669867"/>
            <a:chExt cx="5820023" cy="2177906"/>
          </a:xfrm>
        </p:grpSpPr>
        <p:pic>
          <p:nvPicPr>
            <p:cNvPr id="31790" name="Picture 10" descr="Screen shot 2010-09-21 at 2.36.07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213" y="4977842"/>
              <a:ext cx="5820023" cy="186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76213" y="4669867"/>
              <a:ext cx="1974934" cy="30795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pitchFamily="-111" charset="-128"/>
                </a:rPr>
                <a:t>Example, p. 95</a:t>
              </a:r>
              <a:endParaRPr lang="en-US" sz="140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31747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546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174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63951" y="-2452688"/>
            <a:ext cx="1289050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Transforming Data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713" y="1516063"/>
            <a:ext cx="7375525" cy="267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Multiplying (or dividing) each observation by the same number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b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(positive, negative, or zero):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multiplies (divides) measures of center and location by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b</a:t>
            </a: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multiplies (divides) measures of spread by |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b|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, but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does not change the shape of the distribution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25" y="1209040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Effect of Multiplying (or Dividing) by a Constant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3" y="4462463"/>
          <a:ext cx="6034087" cy="899161"/>
        </p:xfrm>
        <a:graphic>
          <a:graphicData uri="http://schemas.openxmlformats.org/drawingml/2006/table">
            <a:tbl>
              <a:tblPr/>
              <a:tblGrid>
                <a:gridCol w="812800"/>
                <a:gridCol w="411162"/>
                <a:gridCol w="612775"/>
                <a:gridCol w="533400"/>
                <a:gridCol w="488950"/>
                <a:gridCol w="490538"/>
                <a:gridCol w="433387"/>
                <a:gridCol w="534988"/>
                <a:gridCol w="577850"/>
                <a:gridCol w="523875"/>
                <a:gridCol w="614362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Mean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Max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IQR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Error(ft)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9.91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23.43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-16.4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-6.56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13.12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88.56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19.68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104.96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800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27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007394"/>
            <a:ext cx="2179638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Density Curves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In Chapter 1, we developed a kit of graphical and numerical tools for describing distributions. Now, we’ll add one more step to the strategy.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70188"/>
            <a:ext cx="7375525" cy="1631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Always plot your data: make a graph.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Look for the overall pattern (shape, center, and spread) and for striking departures such as outliers.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Calculate a numerical summary to briefly describe center and spread.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04" y="2462216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Exploring Quantitative Data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02138"/>
            <a:ext cx="7375525" cy="13223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>
                <a:solidFill>
                  <a:srgbClr val="000000"/>
                </a:solidFill>
                <a:ea typeface="ＭＳ Ｐゴシック" pitchFamily="-111" charset="-128"/>
              </a:rPr>
              <a:t>4.    Sometimes the overall pattern of a large number of observations is so regular that we can describe it by a smooth curve.</a:t>
            </a:r>
          </a:p>
          <a:p>
            <a:pPr marL="457200" indent="-457200">
              <a:defRPr/>
            </a:pPr>
            <a:endParaRPr lang="en-US" sz="2000">
              <a:solidFill>
                <a:srgbClr val="00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 animBg="1"/>
      <p:bldP spid="6" grpId="0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379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Density Curve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962025"/>
            <a:ext cx="7507287" cy="2808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sz="2000" b="1">
                <a:solidFill>
                  <a:schemeClr val="tx1"/>
                </a:solidFill>
                <a:ea typeface="ＭＳ Ｐゴシック" pitchFamily="-111" charset="-128"/>
              </a:rPr>
              <a:t>density curve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is a curve that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is always on or above the horizontal axis, and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has area exactly 1 underneath it.</a:t>
            </a: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A density curve describes the overall pattern of a distribution. The area under the curve and above any interval of values on the horizontal axis is the proportion of all observations that fall in that interval.</a:t>
            </a:r>
          </a:p>
          <a:p>
            <a:pPr>
              <a:defRPr/>
            </a:pPr>
            <a:endParaRPr lang="en-US" sz="1000" b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7" name="Picture 6" descr="F2.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213" y="3981450"/>
            <a:ext cx="2613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0713" y="4078288"/>
            <a:ext cx="453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charset="0"/>
              </a:rPr>
              <a:t>The overall pattern of this histogram of the scores of all 947 seventh-grade students in Gary, Indiana, on the vocabulary part of the Iowa Test of Basic Skills (ITBS) can be described by a smooth curve drawn through the tops of the bars.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2.09a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0" y="4816475"/>
            <a:ext cx="5213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482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Describing Density Curves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Our measures of center and spread apply to density curves as well as to actual sets of observations.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13" y="2166938"/>
            <a:ext cx="7375525" cy="25542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median</a:t>
            </a:r>
            <a:r>
              <a:rPr lang="en-US" sz="2000" dirty="0">
                <a:solidFill>
                  <a:srgbClr val="000000"/>
                </a:solidFill>
              </a:rPr>
              <a:t> of a density curve is the equal-areas point, the point that divides the area under the curve in half.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mean</a:t>
            </a:r>
            <a:r>
              <a:rPr lang="en-US" sz="2000" dirty="0">
                <a:solidFill>
                  <a:srgbClr val="000000"/>
                </a:solidFill>
              </a:rPr>
              <a:t> of a density curve is the balance point, at which the curve would balance if made of solid material.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The median and the mean are the same for a symmetric density curve. They both lie at the center of the curve. The mean of a skewed curve is pulled away from the median in the direction of the long tail.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1" y="1859280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Distinguishing the Median and Mean of a Density Curve</a:t>
            </a:r>
          </a:p>
        </p:txBody>
      </p:sp>
      <p:pic>
        <p:nvPicPr>
          <p:cNvPr id="9" name="Picture 8" descr="C2.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3" y="1084263"/>
            <a:ext cx="76104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E81F30"/>
                </a:solidFill>
                <a:ea typeface="ＭＳ Ｐゴシック" pitchFamily="-111" charset="-128"/>
              </a:rPr>
              <a:t>Section 2.1</a:t>
            </a:r>
            <a:br>
              <a:rPr lang="en-US" sz="3200" b="1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sz="3200" b="1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  <a:endParaRPr lang="en-US" sz="3200" b="1" smtClean="0">
              <a:ea typeface="ＭＳ Ｐゴシック" pitchFamily="-11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itchFamily="-111" charset="2"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There are two ways of describing an individual’s location within a distribution – the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percentile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and </a:t>
            </a:r>
            <a:r>
              <a:rPr lang="en-US" sz="20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-score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cumulative relative frequency graph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allows us to examine location within a distribution.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It is common to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transform data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, especially when changing units of measurement.  Transforming data can affect the shape, center, and spread of a distribution.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We can sometimes describe the overall pattern of a distribution by a </a:t>
            </a:r>
            <a:r>
              <a:rPr lang="en-US" sz="2000" b="1" smtClean="0">
                <a:solidFill>
                  <a:srgbClr val="000000"/>
                </a:solidFill>
                <a:ea typeface="ＭＳ Ｐゴシック" pitchFamily="-111" charset="-128"/>
              </a:rPr>
              <a:t>density curve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 (an idealized description of a distribution that smooths out the irregularities in the actual data).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000" b="1" smtClean="0">
                <a:ea typeface="ＭＳ Ｐゴシック" pitchFamily="-111" charset="-128"/>
              </a:rPr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E81F30"/>
                </a:solidFill>
                <a:ea typeface="ＭＳ Ｐゴシック" pitchFamily="-111" charset="-128"/>
              </a:rPr>
              <a:t>Looking Ahead…</a:t>
            </a:r>
            <a:endParaRPr lang="en-US" sz="3200" b="1" smtClean="0">
              <a:ea typeface="ＭＳ Ｐゴシック" pitchFamily="-111" charset="-128"/>
            </a:endParaRP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498475" y="1984375"/>
            <a:ext cx="7896225" cy="3646488"/>
            <a:chOff x="498475" y="1984375"/>
            <a:chExt cx="7896225" cy="3649034"/>
          </a:xfrm>
        </p:grpSpPr>
        <p:sp>
          <p:nvSpPr>
            <p:cNvPr id="10" name="TextBox 9"/>
            <p:cNvSpPr txBox="1"/>
            <p:nvPr/>
          </p:nvSpPr>
          <p:spPr>
            <a:xfrm>
              <a:off x="755650" y="2214724"/>
              <a:ext cx="7639050" cy="341868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400">
                  <a:solidFill>
                    <a:schemeClr val="tx1"/>
                  </a:solidFill>
                  <a:ea typeface="ＭＳ Ｐゴシック" pitchFamily="-111" charset="-128"/>
                </a:rPr>
                <a:t>We’ll learn about one particularly important class of density curves – the </a:t>
              </a:r>
              <a:r>
                <a:rPr lang="en-US" sz="2400" b="1">
                  <a:solidFill>
                    <a:schemeClr val="tx1"/>
                  </a:solidFill>
                  <a:ea typeface="ＭＳ Ｐゴシック" pitchFamily="-111" charset="-128"/>
                </a:rPr>
                <a:t>Normal Distributions</a:t>
              </a: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400">
                  <a:solidFill>
                    <a:schemeClr val="tx1"/>
                  </a:solidFill>
                  <a:ea typeface="ＭＳ Ｐゴシック" pitchFamily="-111" charset="-128"/>
                </a:rPr>
                <a:t>We’ll learn </a:t>
              </a:r>
            </a:p>
            <a:p>
              <a:pPr lvl="1">
                <a:buClr>
                  <a:srgbClr val="E81F30"/>
                </a:buClr>
                <a:buFont typeface="Wingdings" pitchFamily="-111" charset="2"/>
                <a:buChar char="ü"/>
                <a:defRPr/>
              </a:pPr>
              <a:r>
                <a:rPr lang="en-US" sz="2400" b="1">
                  <a:solidFill>
                    <a:schemeClr val="tx1"/>
                  </a:solidFill>
                  <a:ea typeface="ＭＳ Ｐゴシック" pitchFamily="-111" charset="-128"/>
                </a:rPr>
                <a:t>The 68-95-99.7 Rule</a:t>
              </a:r>
            </a:p>
            <a:p>
              <a:pPr lvl="1">
                <a:buClr>
                  <a:srgbClr val="E81F30"/>
                </a:buClr>
                <a:buFont typeface="Wingdings" pitchFamily="-111" charset="2"/>
                <a:buChar char="ü"/>
                <a:defRPr/>
              </a:pPr>
              <a:r>
                <a:rPr lang="en-US" sz="2400" b="1">
                  <a:solidFill>
                    <a:schemeClr val="tx1"/>
                  </a:solidFill>
                  <a:ea typeface="ＭＳ Ｐゴシック" pitchFamily="-111" charset="-128"/>
                </a:rPr>
                <a:t>The Standard Normal Distribution</a:t>
              </a:r>
            </a:p>
            <a:p>
              <a:pPr lvl="1">
                <a:buClr>
                  <a:srgbClr val="E81F30"/>
                </a:buClr>
                <a:buFont typeface="Wingdings" pitchFamily="-111" charset="2"/>
                <a:buChar char="ü"/>
                <a:defRPr/>
              </a:pPr>
              <a:r>
                <a:rPr lang="en-US" sz="2400" b="1">
                  <a:solidFill>
                    <a:schemeClr val="tx1"/>
                  </a:solidFill>
                  <a:ea typeface="ＭＳ Ｐゴシック" pitchFamily="-111" charset="-128"/>
                </a:rPr>
                <a:t>Normal Distribution Calculations, and</a:t>
              </a:r>
            </a:p>
            <a:p>
              <a:pPr lvl="1">
                <a:buClr>
                  <a:srgbClr val="E81F30"/>
                </a:buClr>
                <a:buFont typeface="Wingdings" pitchFamily="-111" charset="2"/>
                <a:buChar char="ü"/>
                <a:defRPr/>
              </a:pPr>
              <a:r>
                <a:rPr lang="en-US" sz="2400" b="1">
                  <a:solidFill>
                    <a:schemeClr val="tx1"/>
                  </a:solidFill>
                  <a:ea typeface="ＭＳ Ｐゴシック" pitchFamily="-111" charset="-128"/>
                </a:rPr>
                <a:t>Assessing Normality</a:t>
              </a:r>
              <a:endParaRPr lang="en-US" sz="24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475" y="1984375"/>
              <a:ext cx="3368675" cy="4622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u="sng">
                  <a:solidFill>
                    <a:schemeClr val="tx1"/>
                  </a:solidFill>
                  <a:ea typeface="ＭＳ Ｐゴシック" pitchFamily="-111" charset="-128"/>
                </a:rPr>
                <a:t>In the next Section…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81F30"/>
                </a:solidFill>
                <a:ea typeface="ＭＳ Ｐゴシック" pitchFamily="-111" charset="-128"/>
              </a:rPr>
              <a:t>Chapter 2</a:t>
            </a:r>
            <a:br>
              <a:rPr lang="en-US" b="1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b="1" smtClean="0">
                <a:solidFill>
                  <a:srgbClr val="E81F30"/>
                </a:solidFill>
                <a:ea typeface="ＭＳ Ｐゴシック" pitchFamily="-111" charset="-128"/>
              </a:rPr>
              <a:t>Modeling Distributions of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98475" y="2790825"/>
            <a:ext cx="8351838" cy="3335338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E81F30"/>
                </a:solidFill>
                <a:ea typeface="ＭＳ Ｐゴシック" pitchFamily="-111" charset="-128"/>
              </a:rPr>
              <a:t>2.1</a:t>
            </a:r>
            <a:r>
              <a:rPr lang="en-US" sz="2400" b="1" smtClean="0">
                <a:ea typeface="ＭＳ Ｐゴシック" pitchFamily="-111" charset="-128"/>
              </a:rPr>
              <a:t>	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Describing Location in a Distribution</a:t>
            </a:r>
          </a:p>
          <a:p>
            <a:pPr eaLnBrk="1" hangingPunct="1"/>
            <a:r>
              <a:rPr lang="en-US" sz="2400" b="1" smtClean="0">
                <a:solidFill>
                  <a:srgbClr val="E81F30"/>
                </a:solidFill>
                <a:ea typeface="ＭＳ Ｐゴシック" pitchFamily="-111" charset="-128"/>
              </a:rPr>
              <a:t>2.2</a:t>
            </a:r>
            <a:r>
              <a:rPr lang="en-US" sz="2400" smtClean="0">
                <a:ea typeface="ＭＳ Ｐゴシック" pitchFamily="-111" charset="-128"/>
              </a:rPr>
              <a:t>	</a:t>
            </a:r>
            <a:r>
              <a:rPr lang="en-US" sz="2400" smtClean="0">
                <a:solidFill>
                  <a:srgbClr val="000000"/>
                </a:solidFill>
                <a:ea typeface="ＭＳ Ｐゴシック" pitchFamily="-111" charset="-128"/>
              </a:rPr>
              <a:t>Normal Distributions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solidFill>
                  <a:srgbClr val="E81F30"/>
                </a:solidFill>
                <a:ea typeface="ＭＳ Ｐゴシック" pitchFamily="-111" charset="-128"/>
              </a:rPr>
              <a:t>Section 2.1</a:t>
            </a:r>
            <a:br>
              <a:rPr lang="en-US" sz="3000" b="1" smtClean="0">
                <a:solidFill>
                  <a:srgbClr val="E81F30"/>
                </a:solidFill>
                <a:ea typeface="ＭＳ Ｐゴシック" pitchFamily="-111" charset="-128"/>
              </a:rPr>
            </a:br>
            <a:r>
              <a:rPr lang="en-US" sz="3000" b="1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  <a:endParaRPr lang="en-US" sz="3000" b="1" smtClean="0">
              <a:ea typeface="ＭＳ Ｐゴシック" pitchFamily="-111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itchFamily="-111" charset="2"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MEASURE position using percentiles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INTERPRET cumulative relative frequency graphs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MEASURE position using </a:t>
            </a:r>
            <a:r>
              <a:rPr lang="en-US" sz="2000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-scores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TRANSFORM data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DEFINE and DESCRIBE density curves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itchFamily="-111" charset="2"/>
              <a:buChar char="ü"/>
            </a:pPr>
            <a:endParaRPr lang="en-US" sz="20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b="1" smtClean="0">
                <a:ea typeface="ＭＳ Ｐゴシック" pitchFamily="-111" charset="-128"/>
              </a:rPr>
              <a:t>Learning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2969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Measuring Position: Percentiles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One way to describe the location of a value in a distribution is to tell what percent of observations are less than it.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7663" y="1727200"/>
            <a:ext cx="5549900" cy="1577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>
                <a:solidFill>
                  <a:srgbClr val="E81F3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The </a:t>
            </a:r>
            <a:r>
              <a:rPr lang="en-US" sz="2000" b="1" i="1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 b="1" baseline="30000">
                <a:solidFill>
                  <a:schemeClr val="tx1"/>
                </a:solidFill>
                <a:ea typeface="ＭＳ Ｐゴシック" pitchFamily="-111" charset="-128"/>
              </a:rPr>
              <a:t>th</a:t>
            </a:r>
            <a:r>
              <a:rPr lang="en-US" sz="2000" b="1">
                <a:solidFill>
                  <a:schemeClr val="tx1"/>
                </a:solidFill>
                <a:ea typeface="ＭＳ Ｐゴシック" pitchFamily="-111" charset="-128"/>
              </a:rPr>
              <a:t> percentile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of a distribution is the value with </a:t>
            </a:r>
            <a:r>
              <a:rPr lang="en-US" sz="2000" i="1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>
                <a:solidFill>
                  <a:schemeClr val="tx1"/>
                </a:solidFill>
                <a:ea typeface="ＭＳ Ｐゴシック" pitchFamily="-111" charset="-128"/>
              </a:rPr>
              <a:t> percent of the observations less than it.</a:t>
            </a:r>
          </a:p>
          <a:p>
            <a:pPr>
              <a:defRPr/>
            </a:pPr>
            <a:endParaRPr lang="en-US" sz="1000" b="1">
              <a:solidFill>
                <a:schemeClr val="tx1"/>
              </a:solidFill>
              <a:ea typeface="ＭＳ Ｐゴシック" pitchFamily="-111" charset="-128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76213" y="3559175"/>
            <a:ext cx="7985125" cy="3052763"/>
            <a:chOff x="176739" y="3558555"/>
            <a:chExt cx="7984289" cy="3053087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-152065" y="5541554"/>
              <a:ext cx="213859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9706" name="Group 26"/>
            <p:cNvGrpSpPr>
              <a:grpSpLocks/>
            </p:cNvGrpSpPr>
            <p:nvPr/>
          </p:nvGrpSpPr>
          <p:grpSpPr bwMode="auto">
            <a:xfrm>
              <a:off x="176739" y="3558555"/>
              <a:ext cx="7984289" cy="3039577"/>
              <a:chOff x="176739" y="3558555"/>
              <a:chExt cx="7984289" cy="3039577"/>
            </a:xfrm>
          </p:grpSpPr>
          <p:sp>
            <p:nvSpPr>
              <p:cNvPr id="29707" name="TextBox 19"/>
              <p:cNvSpPr txBox="1">
                <a:spLocks noChangeArrowheads="1"/>
              </p:cNvSpPr>
              <p:nvPr/>
            </p:nvSpPr>
            <p:spPr bwMode="auto">
              <a:xfrm>
                <a:off x="592620" y="4458764"/>
                <a:ext cx="1531777" cy="213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6   7</a:t>
                </a:r>
              </a:p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7   2334</a:t>
                </a:r>
              </a:p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7   5777899</a:t>
                </a:r>
              </a:p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8   00123334</a:t>
                </a:r>
              </a:p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8   5</a:t>
                </a:r>
                <a:r>
                  <a:rPr lang="en-US" b="1"/>
                  <a:t>6</a:t>
                </a:r>
                <a:r>
                  <a:rPr lang="en-US"/>
                  <a:t>9</a:t>
                </a:r>
              </a:p>
              <a:p>
                <a:pPr marL="342900" indent="-342900">
                  <a:spcAft>
                    <a:spcPts val="600"/>
                  </a:spcAft>
                </a:pPr>
                <a:r>
                  <a:rPr lang="en-US"/>
                  <a:t>9   03</a:t>
                </a:r>
              </a:p>
            </p:txBody>
          </p:sp>
          <p:sp>
            <p:nvSpPr>
              <p:cNvPr id="29708" name="TextBox 7"/>
              <p:cNvSpPr txBox="1">
                <a:spLocks noChangeArrowheads="1"/>
              </p:cNvSpPr>
              <p:nvPr/>
            </p:nvSpPr>
            <p:spPr bwMode="auto">
              <a:xfrm>
                <a:off x="917997" y="3791729"/>
                <a:ext cx="724303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Rockwell" pitchFamily="-111" charset="0"/>
                  </a:rPr>
                  <a:t>Jenny earned a score of 86 on her test.  How did she perform relative to the rest of the class?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 bwMode="auto">
              <a:xfrm>
                <a:off x="176739" y="3558555"/>
                <a:ext cx="1974643" cy="3080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000000"/>
                    </a:solidFill>
                    <a:ea typeface="ＭＳ Ｐゴシック" pitchFamily="-111" charset="-128"/>
                  </a:rPr>
                  <a:t>Example, p. 85</a:t>
                </a:r>
                <a:endParaRPr lang="en-US" sz="14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92138" y="4459288"/>
            <a:ext cx="7569200" cy="2138362"/>
            <a:chOff x="592099" y="4459085"/>
            <a:chExt cx="7568929" cy="2139047"/>
          </a:xfrm>
        </p:grpSpPr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2428323" y="4617727"/>
              <a:ext cx="573270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Rockwell" pitchFamily="-111" charset="0"/>
                </a:rPr>
                <a:t>Her score was greater than 21 of the 25 observations.  Since 21 of the 25, or 84%, of the scores are below hers, Jenny is at the 84</a:t>
              </a:r>
              <a:r>
                <a:rPr lang="en-US" sz="2000" baseline="30000">
                  <a:latin typeface="Rockwell" pitchFamily="-111" charset="0"/>
                </a:rPr>
                <a:t>th</a:t>
              </a:r>
              <a:r>
                <a:rPr lang="en-US" sz="2000">
                  <a:latin typeface="Rockwell" pitchFamily="-111" charset="0"/>
                </a:rPr>
                <a:t> percentile in the class’s test score distribution. </a:t>
              </a:r>
            </a:p>
          </p:txBody>
        </p:sp>
        <p:sp>
          <p:nvSpPr>
            <p:cNvPr id="29704" name="TextBox 25"/>
            <p:cNvSpPr txBox="1">
              <a:spLocks noChangeArrowheads="1"/>
            </p:cNvSpPr>
            <p:nvPr/>
          </p:nvSpPr>
          <p:spPr bwMode="auto">
            <a:xfrm>
              <a:off x="592099" y="4459085"/>
              <a:ext cx="1531882" cy="213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Aft>
                  <a:spcPts val="600"/>
                </a:spcAft>
              </a:pPr>
              <a:r>
                <a:rPr lang="en-US"/>
                <a:t>6   </a:t>
              </a:r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/>
                <a:t>7   </a:t>
              </a:r>
              <a:r>
                <a:rPr lang="en-US" b="1">
                  <a:solidFill>
                    <a:srgbClr val="FF0000"/>
                  </a:solidFill>
                </a:rPr>
                <a:t>2334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/>
                <a:t>7   </a:t>
              </a:r>
              <a:r>
                <a:rPr lang="en-US" b="1">
                  <a:solidFill>
                    <a:srgbClr val="FF0000"/>
                  </a:solidFill>
                </a:rPr>
                <a:t>5777899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/>
                <a:t>8   </a:t>
              </a:r>
              <a:r>
                <a:rPr lang="en-US" b="1">
                  <a:solidFill>
                    <a:srgbClr val="FF0000"/>
                  </a:solidFill>
                </a:rPr>
                <a:t>00123334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/>
                <a:t>8   </a:t>
              </a:r>
              <a:r>
                <a:rPr lang="en-US" b="1">
                  <a:solidFill>
                    <a:srgbClr val="FF0000"/>
                  </a:solidFill>
                </a:rPr>
                <a:t>5</a:t>
              </a:r>
              <a:r>
                <a:rPr lang="en-US" b="1"/>
                <a:t>6</a:t>
              </a:r>
              <a:r>
                <a:rPr lang="en-US"/>
                <a:t>9</a:t>
              </a:r>
            </a:p>
            <a:p>
              <a:pPr marL="342900" indent="-342900">
                <a:spcAft>
                  <a:spcPts val="600"/>
                </a:spcAft>
              </a:pPr>
              <a:r>
                <a:rPr lang="en-US"/>
                <a:t>9   03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007394"/>
            <a:ext cx="2179638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Cumulative Relative Frequency Graphs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>
              <a:buFont typeface="Wingdings" pitchFamily="-111" charset="2"/>
              <a:buNone/>
            </a:pPr>
            <a:r>
              <a:rPr lang="en-US" sz="240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cumulative relative frequency</a:t>
            </a:r>
            <a:r>
              <a:rPr lang="en-US" sz="2400" smtClean="0">
                <a:solidFill>
                  <a:srgbClr val="000000"/>
                </a:solidFill>
                <a:ea typeface="ＭＳ Ｐゴシック" pitchFamily="-111" charset="-128"/>
              </a:rPr>
              <a:t> graph (or 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ogive</a:t>
            </a:r>
            <a:r>
              <a:rPr lang="en-US" sz="2400" smtClean="0">
                <a:solidFill>
                  <a:srgbClr val="000000"/>
                </a:solidFill>
                <a:ea typeface="ＭＳ Ｐゴシック" pitchFamily="-111" charset="-128"/>
              </a:rPr>
              <a:t>) displays the cumulative relative frequency of each class of a frequency distribution.</a:t>
            </a: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102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263" y="2770188"/>
          <a:ext cx="4202112" cy="3749040"/>
        </p:xfrm>
        <a:graphic>
          <a:graphicData uri="http://schemas.openxmlformats.org/drawingml/2006/table">
            <a:tbl>
              <a:tblPr/>
              <a:tblGrid>
                <a:gridCol w="568325"/>
                <a:gridCol w="863600"/>
                <a:gridCol w="877887"/>
                <a:gridCol w="960438"/>
                <a:gridCol w="931862"/>
              </a:tblGrid>
              <a:tr h="2095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Age of First 44 Presidents When They Were Inaugurated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Relative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Cumulative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Cumulative relative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40-44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2/44 = 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2/44 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45-49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7/44 = 15.9%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50-54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13/44 = 29.5%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22/44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55-59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12/44 = 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34/44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77.3%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60-64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7/44 = 15.9%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41/44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93.2%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65-69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3/44 = 6.8%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0" name="Chart 12"/>
          <p:cNvGraphicFramePr>
            <a:graphicFrameLocks/>
          </p:cNvGraphicFramePr>
          <p:nvPr/>
        </p:nvGraphicFramePr>
        <p:xfrm>
          <a:off x="4271963" y="2741613"/>
          <a:ext cx="3898900" cy="3829050"/>
        </p:xfrm>
        <a:graphic>
          <a:graphicData uri="http://schemas.openxmlformats.org/presentationml/2006/ole">
            <p:oleObj spid="_x0000_s1026" name="Chart" r:id="rId4" imgW="3898800" imgH="3829118" progId="Excel.Char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27175" y="3836988"/>
            <a:ext cx="904875" cy="27463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2050" y="3836988"/>
            <a:ext cx="904875" cy="27463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38513" y="3836988"/>
            <a:ext cx="904875" cy="27463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0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5165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205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00276" y="-625475"/>
            <a:ext cx="4216400" cy="7375525"/>
          </a:xfrm>
        </p:spPr>
        <p:txBody>
          <a:bodyPr/>
          <a:lstStyle/>
          <a:p>
            <a:pPr eaLnBrk="1" hangingPunct="1">
              <a:buFont typeface="Wingdings" pitchFamily="-111" charset="2"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Use the graph from page 88 to answer the following questions.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Was Barack Obama, who was inaugurated at age 47, unusually young?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Estimate and interpret the 65</a:t>
            </a:r>
            <a:r>
              <a:rPr lang="en-US" baseline="30000" smtClean="0">
                <a:solidFill>
                  <a:srgbClr val="000000"/>
                </a:solidFill>
                <a:ea typeface="ＭＳ Ｐゴシック" pitchFamily="-111" charset="-128"/>
              </a:rPr>
              <a:t>th</a:t>
            </a:r>
            <a:r>
              <a:rPr lang="en-US" smtClean="0">
                <a:solidFill>
                  <a:srgbClr val="000000"/>
                </a:solidFill>
                <a:ea typeface="ＭＳ Ｐゴシック" pitchFamily="-111" charset="-128"/>
              </a:rPr>
              <a:t> percentile of the distribution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2053" name="Vertical Text Placeholder 2"/>
          <p:cNvSpPr txBox="1">
            <a:spLocks/>
          </p:cNvSpPr>
          <p:nvPr/>
        </p:nvSpPr>
        <p:spPr bwMode="auto">
          <a:xfrm rot="-5400000">
            <a:off x="3970338" y="-2944812"/>
            <a:ext cx="67627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22860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Char char="n"/>
            </a:pPr>
            <a:r>
              <a:rPr lang="en-US" sz="2000" b="1">
                <a:solidFill>
                  <a:srgbClr val="000000"/>
                </a:solidFill>
              </a:rPr>
              <a:t>Interpreting Cumulative Relative Frequency Graphs</a:t>
            </a:r>
            <a:endParaRPr lang="en-US" sz="2000">
              <a:solidFill>
                <a:srgbClr val="000000"/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Char char="n"/>
            </a:pPr>
            <a:endParaRPr lang="en-US" sz="2000">
              <a:solidFill>
                <a:srgbClr val="000000"/>
              </a:solidFill>
            </a:endParaRPr>
          </a:p>
        </p:txBody>
      </p:sp>
      <p:graphicFrame>
        <p:nvGraphicFramePr>
          <p:cNvPr id="2050" name="Chart 10"/>
          <p:cNvGraphicFramePr>
            <a:graphicFrameLocks/>
          </p:cNvGraphicFramePr>
          <p:nvPr/>
        </p:nvGraphicFramePr>
        <p:xfrm>
          <a:off x="1524000" y="2794000"/>
          <a:ext cx="6096000" cy="4064000"/>
        </p:xfrm>
        <a:graphic>
          <a:graphicData uri="http://schemas.openxmlformats.org/presentationml/2006/ole">
            <p:oleObj spid="_x0000_s2050" r:id="rId4" imgW="6095496" imgH="4065696" progId="Excel.Chart.8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566988" y="3957638"/>
            <a:ext cx="2674937" cy="158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311650" y="4891088"/>
            <a:ext cx="1862137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506788" y="5654675"/>
            <a:ext cx="338138" cy="158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566988" y="5486400"/>
            <a:ext cx="1108075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55988" y="58943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5663" y="5302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55825" y="3773488"/>
            <a:ext cx="442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21263" y="58245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07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Measuring Position: </a:t>
            </a:r>
            <a:r>
              <a:rPr lang="en-US" sz="24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-Scores</a:t>
            </a:r>
            <a:endParaRPr lang="en-US" sz="2400" i="1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A </a:t>
            </a:r>
            <a:r>
              <a:rPr lang="en-US" sz="2000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000" smtClean="0">
                <a:solidFill>
                  <a:srgbClr val="000000"/>
                </a:solidFill>
                <a:ea typeface="ＭＳ Ｐゴシック" pitchFamily="-111" charset="-128"/>
              </a:rPr>
              <a:t>-score tells us how many standard deviations from the mean an observation falls, and in what direction.</a:t>
            </a:r>
          </a:p>
          <a:p>
            <a:pPr eaLnBrk="1" hangingPunct="1"/>
            <a:endParaRPr lang="en-US" sz="1800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20713" y="1643063"/>
            <a:ext cx="7375525" cy="2808287"/>
            <a:chOff x="620714" y="1643450"/>
            <a:chExt cx="7375524" cy="2808461"/>
          </a:xfrm>
        </p:grpSpPr>
        <p:sp>
          <p:nvSpPr>
            <p:cNvPr id="19" name="TextBox 18"/>
            <p:cNvSpPr txBox="1"/>
            <p:nvPr/>
          </p:nvSpPr>
          <p:spPr>
            <a:xfrm>
              <a:off x="620714" y="1643450"/>
              <a:ext cx="7375524" cy="28084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E81F30"/>
                  </a:solidFill>
                  <a:ea typeface="ＭＳ Ｐゴシック" pitchFamily="-111" charset="-128"/>
                </a:rPr>
                <a:t>Definition:</a:t>
              </a:r>
            </a:p>
            <a:p>
              <a:pPr>
                <a:defRPr/>
              </a:pPr>
              <a:endParaRPr lang="en-US" sz="600" b="1" u="sng">
                <a:solidFill>
                  <a:srgbClr val="E81F30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If </a:t>
              </a:r>
              <a:r>
                <a:rPr lang="en-US" sz="2000" i="1">
                  <a:solidFill>
                    <a:schemeClr val="tx1"/>
                  </a:solidFill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is an observation from a distribution that has known mean and standard deviation, the </a:t>
              </a:r>
              <a:r>
                <a:rPr lang="en-US" sz="2000" b="1">
                  <a:solidFill>
                    <a:schemeClr val="tx1"/>
                  </a:solidFill>
                  <a:ea typeface="ＭＳ Ｐゴシック" pitchFamily="-111" charset="-128"/>
                </a:rPr>
                <a:t>standardized value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of </a:t>
              </a:r>
              <a:r>
                <a:rPr lang="en-US" sz="2000" i="1">
                  <a:solidFill>
                    <a:schemeClr val="tx1"/>
                  </a:solidFill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 is:</a:t>
              </a: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a typeface="ＭＳ Ｐゴシック" pitchFamily="-111" charset="-128"/>
                </a:rPr>
                <a:t>A standardized value is often called a </a:t>
              </a:r>
              <a:r>
                <a:rPr lang="en-US" sz="2000" b="1" i="1">
                  <a:solidFill>
                    <a:schemeClr val="tx1"/>
                  </a:solidFill>
                  <a:ea typeface="ＭＳ Ｐゴシック" pitchFamily="-111" charset="-128"/>
                </a:rPr>
                <a:t>z</a:t>
              </a:r>
              <a:r>
                <a:rPr lang="en-US" sz="2000" b="1">
                  <a:solidFill>
                    <a:schemeClr val="tx1"/>
                  </a:solidFill>
                  <a:ea typeface="ＭＳ Ｐゴシック" pitchFamily="-111" charset="-128"/>
                </a:rPr>
                <a:t>-score.</a:t>
              </a:r>
              <a:endParaRPr lang="en-US" sz="2000">
                <a:solidFill>
                  <a:schemeClr val="tx1"/>
                </a:solidFill>
                <a:ea typeface="ＭＳ Ｐゴシック" pitchFamily="-111" charset="-128"/>
              </a:endParaRPr>
            </a:p>
            <a:p>
              <a:pPr>
                <a:defRPr/>
              </a:pPr>
              <a:endParaRPr lang="en-US" sz="1000" b="1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508824" y="2853060"/>
            <a:ext cx="3475325" cy="916222"/>
          </p:xfrm>
          <a:graphic>
            <a:graphicData uri="http://schemas.openxmlformats.org/presentationml/2006/ole">
              <p:oleObj spid="_x0000_s3075" name="Equation" r:id="rId3" imgW="1397000" imgH="368300" progId="Equation.3">
                <p:embed/>
              </p:oleObj>
            </a:graphicData>
          </a:graphic>
        </p:graphicFrame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20713" y="4500563"/>
            <a:ext cx="7243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Rockwell" pitchFamily="-111" charset="0"/>
              </a:rPr>
              <a:t>Jenny earned a score of 86 on her test.  The class mean is 80 and the standard deviation is 6.07.  What is her standardized score?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320800" y="5546725"/>
          <a:ext cx="6002338" cy="915988"/>
        </p:xfrm>
        <a:graphic>
          <a:graphicData uri="http://schemas.openxmlformats.org/presentationml/2006/ole">
            <p:oleObj spid="_x0000_s3074" name="Equation" r:id="rId4" imgW="2413000" imgH="3683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1 15"/>
          <p:cNvSpPr/>
          <p:nvPr/>
        </p:nvSpPr>
        <p:spPr>
          <a:xfrm>
            <a:off x="4512889" y="4996718"/>
            <a:ext cx="2561993" cy="1618101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3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610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410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007394"/>
            <a:ext cx="2179638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Using </a:t>
            </a:r>
            <a:r>
              <a:rPr lang="en-US" sz="2400" b="1" i="1" smtClean="0">
                <a:solidFill>
                  <a:srgbClr val="000000"/>
                </a:solidFill>
                <a:ea typeface="ＭＳ Ｐゴシック" pitchFamily="-111" charset="-128"/>
              </a:rPr>
              <a:t>z</a:t>
            </a:r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-scores for Comparison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620713" y="1147763"/>
            <a:ext cx="71707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We can use </a:t>
            </a:r>
            <a:r>
              <a:rPr lang="en-US" sz="2000" i="1"/>
              <a:t>z</a:t>
            </a:r>
            <a:r>
              <a:rPr lang="en-US" sz="2000"/>
              <a:t>-scores to compare the position of individuals in different distributions.</a:t>
            </a:r>
          </a:p>
          <a:p>
            <a:endParaRPr lang="en-US" sz="2000"/>
          </a:p>
        </p:txBody>
      </p:sp>
      <p:sp>
        <p:nvSpPr>
          <p:cNvPr id="4106" name="TextBox 7"/>
          <p:cNvSpPr txBox="1">
            <a:spLocks noChangeArrowheads="1"/>
          </p:cNvSpPr>
          <p:nvPr/>
        </p:nvSpPr>
        <p:spPr bwMode="auto">
          <a:xfrm>
            <a:off x="917575" y="2089150"/>
            <a:ext cx="72437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Jenny earned a score of 86 on her statistics test. The class mean was 80 and the standard deviation was 6.07.  She earned a score of 82 on her chemistry test.  The chemistry scores had a fairly symmetric distribution with a mean 76 and standard deviation of 4.  On which test did Jenny perform better relative to the rest of her class?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76213" y="1855788"/>
            <a:ext cx="1974850" cy="307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ea typeface="ＭＳ Ｐゴシック" pitchFamily="-111" charset="-128"/>
              </a:rPr>
              <a:t>Example, p. 91</a:t>
            </a:r>
            <a:endParaRPr lang="en-US" sz="140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41438" y="3976688"/>
            <a:ext cx="2211387" cy="2019300"/>
            <a:chOff x="1341438" y="3976688"/>
            <a:chExt cx="2211387" cy="2019300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1341438" y="3976688"/>
            <a:ext cx="2211387" cy="2019300"/>
          </p:xfrm>
          <a:graphic>
            <a:graphicData uri="http://schemas.openxmlformats.org/presentationml/2006/ole">
              <p:oleObj spid="_x0000_s4099" name="Equation" r:id="rId4" imgW="889000" imgH="812800" progId="Equation.3">
                <p:embed/>
              </p:oleObj>
            </a:graphicData>
          </a:graphic>
        </p:graphicFrame>
        <p:sp>
          <p:nvSpPr>
            <p:cNvPr id="12" name="Down Arrow 11"/>
            <p:cNvSpPr/>
            <p:nvPr/>
          </p:nvSpPr>
          <p:spPr>
            <a:xfrm>
              <a:off x="1960563" y="4741863"/>
              <a:ext cx="381000" cy="76993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30775" y="3916363"/>
            <a:ext cx="2306638" cy="2019300"/>
            <a:chOff x="4930382" y="3916363"/>
            <a:chExt cx="2306637" cy="2019300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930382" y="3916363"/>
            <a:ext cx="2306637" cy="2019300"/>
          </p:xfrm>
          <a:graphic>
            <a:graphicData uri="http://schemas.openxmlformats.org/presentationml/2006/ole">
              <p:oleObj spid="_x0000_s4098" name="Equation" r:id="rId5" imgW="927100" imgH="812800" progId="Equation.3">
                <p:embed/>
              </p:oleObj>
            </a:graphicData>
          </a:graphic>
        </p:graphicFrame>
        <p:sp>
          <p:nvSpPr>
            <p:cNvPr id="13" name="Down Arrow 12"/>
            <p:cNvSpPr/>
            <p:nvPr/>
          </p:nvSpPr>
          <p:spPr>
            <a:xfrm>
              <a:off x="5662220" y="4741863"/>
              <a:ext cx="381000" cy="769937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6213" y="4670425"/>
            <a:ext cx="5360987" cy="2187575"/>
            <a:chOff x="176213" y="4669867"/>
            <a:chExt cx="5361165" cy="2188133"/>
          </a:xfrm>
        </p:grpSpPr>
        <p:pic>
          <p:nvPicPr>
            <p:cNvPr id="30767" name="Picture 6" descr="Screen shot 2010-09-21 at 2.12.16 P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506" y="4912525"/>
              <a:ext cx="5106872" cy="194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76213" y="4669867"/>
              <a:ext cx="1974916" cy="30805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pitchFamily="-111" charset="-128"/>
                </a:rPr>
                <a:t>Example, p. 93</a:t>
              </a:r>
              <a:endParaRPr lang="en-US" sz="140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30723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65467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E81F30"/>
                </a:solidFill>
                <a:ea typeface="ＭＳ Ｐゴシック" pitchFamily="-111" charset="-128"/>
              </a:rPr>
              <a:t>Describing Location in a Distribution</a:t>
            </a:r>
          </a:p>
        </p:txBody>
      </p:sp>
      <p:sp>
        <p:nvSpPr>
          <p:cNvPr id="3072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63951" y="-2452688"/>
            <a:ext cx="1289050" cy="73755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00"/>
                </a:solidFill>
                <a:ea typeface="ＭＳ Ｐゴシック" pitchFamily="-111" charset="-128"/>
              </a:rPr>
              <a:t>Transforming Data</a:t>
            </a:r>
            <a:endParaRPr lang="en-US" sz="2400" smtClean="0">
              <a:solidFill>
                <a:srgbClr val="000000"/>
              </a:solidFill>
              <a:ea typeface="ＭＳ Ｐゴシック" pitchFamily="-111" charset="-128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801688" y="1081088"/>
            <a:ext cx="71993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Transforming converts the original observations from the original units of measurements to another scale.  Transformations can affect the shape, center, and spread of a distribution.</a:t>
            </a:r>
          </a:p>
          <a:p>
            <a:endParaRPr lang="en-US" sz="2000"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713" y="2312988"/>
            <a:ext cx="7375525" cy="2216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Adding the same number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a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(either positive, zero, or negative) to each observation: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adds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a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 to measures of center and location (mean, median, quartiles, percentiles), but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Does not change the shape of the distribution or measures of spread (range, </a:t>
            </a:r>
            <a:r>
              <a:rPr lang="en-US" i="1">
                <a:solidFill>
                  <a:srgbClr val="000000"/>
                </a:solidFill>
                <a:ea typeface="ＭＳ Ｐゴシック" pitchFamily="-111" charset="-128"/>
              </a:rPr>
              <a:t>IQR</a:t>
            </a:r>
            <a:r>
              <a:rPr lang="en-US">
                <a:solidFill>
                  <a:srgbClr val="000000"/>
                </a:solidFill>
                <a:ea typeface="ＭＳ Ｐゴシック" pitchFamily="-111" charset="-128"/>
              </a:rPr>
              <a:t>, standard deviation).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25" y="2004823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Effect of Adding (or </a:t>
            </a:r>
            <a:r>
              <a:rPr lang="en-US" b="1" dirty="0" err="1"/>
              <a:t>Subracting</a:t>
            </a:r>
            <a:r>
              <a:rPr lang="en-US" b="1" dirty="0"/>
              <a:t>) a Constant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84463" y="4670425"/>
          <a:ext cx="5502275" cy="899161"/>
        </p:xfrm>
        <a:graphic>
          <a:graphicData uri="http://schemas.openxmlformats.org/drawingml/2006/table">
            <a:tbl>
              <a:tblPr/>
              <a:tblGrid>
                <a:gridCol w="792162"/>
                <a:gridCol w="384175"/>
                <a:gridCol w="604838"/>
                <a:gridCol w="511175"/>
                <a:gridCol w="488950"/>
                <a:gridCol w="373062"/>
                <a:gridCol w="371475"/>
                <a:gridCol w="373063"/>
                <a:gridCol w="500062"/>
                <a:gridCol w="465138"/>
                <a:gridCol w="638175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Mean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Max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IQR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Guess(m)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16.02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 animBg="1"/>
    </p:bld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1977</TotalTime>
  <Words>1315</Words>
  <Application>Microsoft Macintosh PowerPoint</Application>
  <PresentationFormat>On-screen Show (4:3)</PresentationFormat>
  <Paragraphs>230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Wingdings</vt:lpstr>
      <vt:lpstr>Calibri</vt:lpstr>
      <vt:lpstr>Rockwell</vt:lpstr>
      <vt:lpstr>Advantage</vt:lpstr>
      <vt:lpstr>Microsoft Office Excel Chart</vt:lpstr>
      <vt:lpstr>Excel.Chart.8</vt:lpstr>
      <vt:lpstr>Microsoft Equation</vt:lpstr>
      <vt:lpstr>Slide 1</vt:lpstr>
      <vt:lpstr>Chapter 2 Modeling Distributions of Data</vt:lpstr>
      <vt:lpstr>Section 2.1 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Describing Location in a Distribution</vt:lpstr>
      <vt:lpstr>Section 2.1 Describing Location in a Distribution</vt:lpstr>
      <vt:lpstr>Looking Ahead…</vt:lpstr>
    </vt:vector>
  </TitlesOfParts>
  <Company>Lakeville Area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cillig</cp:lastModifiedBy>
  <cp:revision>97</cp:revision>
  <dcterms:created xsi:type="dcterms:W3CDTF">2010-09-21T19:00:16Z</dcterms:created>
  <dcterms:modified xsi:type="dcterms:W3CDTF">2016-09-23T17:34:12Z</dcterms:modified>
</cp:coreProperties>
</file>