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61" r:id="rId3"/>
    <p:sldId id="263" r:id="rId4"/>
    <p:sldId id="264" r:id="rId5"/>
    <p:sldId id="265" r:id="rId6"/>
    <p:sldId id="266" r:id="rId7"/>
    <p:sldId id="267" r:id="rId8"/>
    <p:sldId id="273" r:id="rId9"/>
    <p:sldId id="268" r:id="rId10"/>
    <p:sldId id="274" r:id="rId11"/>
    <p:sldId id="269" r:id="rId12"/>
    <p:sldId id="270" r:id="rId13"/>
    <p:sldId id="272"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1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1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1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1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11" charset="-128"/>
        <a:cs typeface="+mn-cs"/>
      </a:defRPr>
    </a:lvl5pPr>
    <a:lvl6pPr marL="2286000" algn="l" defTabSz="914400" rtl="0" eaLnBrk="1" latinLnBrk="0" hangingPunct="1">
      <a:defRPr kern="1200">
        <a:solidFill>
          <a:schemeClr val="tx1"/>
        </a:solidFill>
        <a:latin typeface="Arial" charset="0"/>
        <a:ea typeface="ＭＳ Ｐゴシック" pitchFamily="-111" charset="-128"/>
        <a:cs typeface="+mn-cs"/>
      </a:defRPr>
    </a:lvl6pPr>
    <a:lvl7pPr marL="2743200" algn="l" defTabSz="914400" rtl="0" eaLnBrk="1" latinLnBrk="0" hangingPunct="1">
      <a:defRPr kern="1200">
        <a:solidFill>
          <a:schemeClr val="tx1"/>
        </a:solidFill>
        <a:latin typeface="Arial" charset="0"/>
        <a:ea typeface="ＭＳ Ｐゴシック" pitchFamily="-111" charset="-128"/>
        <a:cs typeface="+mn-cs"/>
      </a:defRPr>
    </a:lvl7pPr>
    <a:lvl8pPr marL="3200400" algn="l" defTabSz="914400" rtl="0" eaLnBrk="1" latinLnBrk="0" hangingPunct="1">
      <a:defRPr kern="1200">
        <a:solidFill>
          <a:schemeClr val="tx1"/>
        </a:solidFill>
        <a:latin typeface="Arial" charset="0"/>
        <a:ea typeface="ＭＳ Ｐゴシック" pitchFamily="-111" charset="-128"/>
        <a:cs typeface="+mn-cs"/>
      </a:defRPr>
    </a:lvl8pPr>
    <a:lvl9pPr marL="3657600" algn="l" defTabSz="914400" rtl="0" eaLnBrk="1" latinLnBrk="0" hangingPunct="1">
      <a:defRPr kern="1200">
        <a:solidFill>
          <a:schemeClr val="tx1"/>
        </a:solidFill>
        <a:latin typeface="Arial"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97" d="100"/>
          <a:sy n="97" d="100"/>
        </p:scale>
        <p:origin x="-78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9"/>
  <c:chart>
    <c:title>
      <c:tx>
        <c:rich>
          <a:bodyPr/>
          <a:lstStyle/>
          <a:p>
            <a:pPr>
              <a:defRPr sz="1404"/>
            </a:pPr>
            <a:r>
              <a:rPr lang="en-US" dirty="0" smtClean="0"/>
              <a:t>Chance of being wealthy by age 30</a:t>
            </a:r>
            <a:endParaRPr lang="en-US" dirty="0"/>
          </a:p>
        </c:rich>
      </c:tx>
      <c:layout/>
      <c:spPr>
        <a:noFill/>
        <a:ln w="25402">
          <a:noFill/>
        </a:ln>
      </c:spPr>
    </c:title>
    <c:plotArea>
      <c:layout>
        <c:manualLayout>
          <c:layoutTarget val="inner"/>
          <c:xMode val="edge"/>
          <c:yMode val="edge"/>
          <c:x val="0.14245014245014248"/>
          <c:y val="0.40780911062906727"/>
          <c:w val="0.7991452991452993"/>
          <c:h val="0.33405639913232116"/>
        </c:manualLayout>
      </c:layout>
      <c:barChart>
        <c:barDir val="col"/>
        <c:grouping val="clustered"/>
        <c:ser>
          <c:idx val="0"/>
          <c:order val="0"/>
          <c:tx>
            <c:strRef>
              <c:f>Sheet1!$B$1</c:f>
              <c:strCache>
                <c:ptCount val="1"/>
                <c:pt idx="0">
                  <c:v>Super Power Preference</c:v>
                </c:pt>
              </c:strCache>
            </c:strRef>
          </c:tx>
          <c:spPr>
            <a:solidFill>
              <a:srgbClr val="4BACC6"/>
            </a:solidFill>
            <a:ln w="3175">
              <a:solidFill>
                <a:srgbClr val="339966"/>
              </a:solidFill>
              <a:prstDash val="solid"/>
            </a:ln>
          </c:spPr>
          <c:cat>
            <c:strRef>
              <c:f>Sheet1!$A$2:$A$6</c:f>
              <c:strCache>
                <c:ptCount val="5"/>
                <c:pt idx="0">
                  <c:v>Almost none</c:v>
                </c:pt>
                <c:pt idx="1">
                  <c:v>Some chance</c:v>
                </c:pt>
                <c:pt idx="2">
                  <c:v>50-50 chance</c:v>
                </c:pt>
                <c:pt idx="3">
                  <c:v>Good chance</c:v>
                </c:pt>
                <c:pt idx="4">
                  <c:v>Almost certain</c:v>
                </c:pt>
              </c:strCache>
            </c:strRef>
          </c:cat>
          <c:val>
            <c:numRef>
              <c:f>Sheet1!$B$2:$B$6</c:f>
              <c:numCache>
                <c:formatCode>General</c:formatCode>
                <c:ptCount val="5"/>
                <c:pt idx="0">
                  <c:v>4</c:v>
                </c:pt>
                <c:pt idx="1">
                  <c:v>14.8</c:v>
                </c:pt>
                <c:pt idx="2">
                  <c:v>29.3</c:v>
                </c:pt>
                <c:pt idx="3">
                  <c:v>29.4</c:v>
                </c:pt>
                <c:pt idx="4">
                  <c:v>22.4</c:v>
                </c:pt>
              </c:numCache>
            </c:numRef>
          </c:val>
        </c:ser>
        <c:axId val="131359872"/>
        <c:axId val="131361792"/>
      </c:barChart>
      <c:catAx>
        <c:axId val="131359872"/>
        <c:scaling>
          <c:orientation val="minMax"/>
        </c:scaling>
        <c:axPos val="b"/>
        <c:title>
          <c:tx>
            <c:rich>
              <a:bodyPr/>
              <a:lstStyle/>
              <a:p>
                <a:pPr>
                  <a:defRPr sz="1195" b="1" i="0" u="none" strike="noStrike" baseline="0">
                    <a:solidFill>
                      <a:srgbClr val="000000"/>
                    </a:solidFill>
                    <a:latin typeface="Calibri"/>
                    <a:ea typeface="Calibri"/>
                    <a:cs typeface="Calibri"/>
                  </a:defRPr>
                </a:pPr>
                <a:r>
                  <a:rPr lang="en-US"/>
                  <a:t>Survey Response</a:t>
                </a:r>
              </a:p>
            </c:rich>
          </c:tx>
          <c:layout/>
          <c:spPr>
            <a:noFill/>
            <a:ln w="25402">
              <a:noFill/>
            </a:ln>
          </c:spPr>
        </c:title>
        <c:numFmt formatCode="General" sourceLinked="1"/>
        <c:tickLblPos val="nextTo"/>
        <c:spPr>
          <a:ln w="3175">
            <a:solidFill>
              <a:srgbClr val="808080"/>
            </a:solidFill>
            <a:prstDash val="solid"/>
          </a:ln>
        </c:spPr>
        <c:txPr>
          <a:bodyPr rot="0" vert="horz">
            <a:spAutoFit/>
          </a:bodyPr>
          <a:lstStyle/>
          <a:p>
            <a:pPr>
              <a:defRPr sz="1204" b="0"/>
            </a:pPr>
            <a:endParaRPr lang="en-US"/>
          </a:p>
        </c:txPr>
        <c:crossAx val="131361792"/>
        <c:crosses val="autoZero"/>
        <c:auto val="1"/>
        <c:lblAlgn val="ctr"/>
        <c:lblOffset val="100"/>
      </c:catAx>
      <c:valAx>
        <c:axId val="131361792"/>
        <c:scaling>
          <c:orientation val="minMax"/>
        </c:scaling>
        <c:axPos val="l"/>
        <c:majorGridlines>
          <c:spPr>
            <a:ln w="3175">
              <a:solidFill>
                <a:srgbClr val="808080"/>
              </a:solidFill>
              <a:prstDash val="solid"/>
            </a:ln>
          </c:spPr>
        </c:majorGridlines>
        <c:title>
          <c:tx>
            <c:rich>
              <a:bodyPr/>
              <a:lstStyle/>
              <a:p>
                <a:pPr>
                  <a:defRPr sz="1195" b="1" i="0" u="none" strike="noStrike" baseline="0">
                    <a:solidFill>
                      <a:srgbClr val="000000"/>
                    </a:solidFill>
                    <a:latin typeface="Calibri"/>
                    <a:ea typeface="Calibri"/>
                    <a:cs typeface="Calibri"/>
                  </a:defRPr>
                </a:pPr>
                <a:r>
                  <a:rPr lang="en-US"/>
                  <a:t>Percent</a:t>
                </a:r>
              </a:p>
            </c:rich>
          </c:tx>
          <c:layout/>
          <c:spPr>
            <a:noFill/>
            <a:ln w="25402">
              <a:noFill/>
            </a:ln>
          </c:spPr>
        </c:title>
        <c:numFmt formatCode="General" sourceLinked="1"/>
        <c:tickLblPos val="nextTo"/>
        <c:spPr>
          <a:ln w="3175">
            <a:solidFill>
              <a:srgbClr val="808080"/>
            </a:solidFill>
            <a:prstDash val="solid"/>
          </a:ln>
        </c:spPr>
        <c:txPr>
          <a:bodyPr/>
          <a:lstStyle/>
          <a:p>
            <a:pPr>
              <a:defRPr sz="1099"/>
            </a:pPr>
            <a:endParaRPr lang="en-US"/>
          </a:p>
        </c:txPr>
        <c:crossAx val="131359872"/>
        <c:crosses val="autoZero"/>
        <c:crossBetween val="between"/>
      </c:valAx>
      <c:spPr>
        <a:solidFill>
          <a:srgbClr val="E9F1F5"/>
        </a:solidFill>
        <a:ln w="25402">
          <a:noFill/>
        </a:ln>
      </c:spPr>
    </c:plotArea>
    <c:plotVisOnly val="1"/>
    <c:dispBlanksAs val="gap"/>
  </c:chart>
  <c:spPr>
    <a:solidFill>
      <a:srgbClr val="FFFFFF"/>
    </a:solidFill>
    <a:ln w="3175">
      <a:solidFill>
        <a:srgbClr val="808080"/>
      </a:solidFill>
      <a:prstDash val="solid"/>
    </a:ln>
  </c:spPr>
  <c:txPr>
    <a:bodyPr/>
    <a:lstStyle/>
    <a:p>
      <a:pPr>
        <a:defRPr sz="1804" b="0" i="0" u="none" strike="noStrike" baseline="0">
          <a:solidFill>
            <a:srgbClr val="000000"/>
          </a:solidFill>
          <a:latin typeface="Calibri"/>
          <a:ea typeface="Calibri"/>
          <a:cs typeface="Calibri"/>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en-US"/>
              <a:t>Chance of being wealthy by age 30</a:t>
            </a:r>
          </a:p>
        </c:rich>
      </c:tx>
      <c:layout/>
      <c:spPr>
        <a:noFill/>
        <a:ln w="25374">
          <a:noFill/>
        </a:ln>
      </c:spPr>
    </c:title>
    <c:plotArea>
      <c:layout>
        <c:manualLayout>
          <c:layoutTarget val="inner"/>
          <c:xMode val="edge"/>
          <c:yMode val="edge"/>
          <c:x val="0.11799410029498526"/>
          <c:y val="0.42917547568710362"/>
          <c:w val="0.66961651917404141"/>
          <c:h val="0.22198731501057081"/>
        </c:manualLayout>
      </c:layout>
      <c:barChart>
        <c:barDir val="col"/>
        <c:grouping val="clustered"/>
        <c:ser>
          <c:idx val="0"/>
          <c:order val="0"/>
          <c:tx>
            <c:strRef>
              <c:f>Sheet1!$B$1</c:f>
              <c:strCache>
                <c:ptCount val="1"/>
                <c:pt idx="0">
                  <c:v>Males</c:v>
                </c:pt>
              </c:strCache>
            </c:strRef>
          </c:tx>
          <c:spPr>
            <a:solidFill>
              <a:srgbClr val="4F81BD"/>
            </a:solidFill>
            <a:ln w="3171">
              <a:solidFill>
                <a:srgbClr val="333399"/>
              </a:solidFill>
              <a:prstDash val="solid"/>
            </a:ln>
          </c:spPr>
          <c:cat>
            <c:strRef>
              <c:f>Sheet1!$A$2:$A$6</c:f>
              <c:strCache>
                <c:ptCount val="5"/>
                <c:pt idx="0">
                  <c:v>Almost no chance</c:v>
                </c:pt>
                <c:pt idx="1">
                  <c:v>Some chance</c:v>
                </c:pt>
                <c:pt idx="2">
                  <c:v>50-50 chance</c:v>
                </c:pt>
                <c:pt idx="3">
                  <c:v>Good chance</c:v>
                </c:pt>
                <c:pt idx="4">
                  <c:v>Almost certain</c:v>
                </c:pt>
              </c:strCache>
            </c:strRef>
          </c:cat>
          <c:val>
            <c:numRef>
              <c:f>Sheet1!$B$2:$B$6</c:f>
              <c:numCache>
                <c:formatCode>General</c:formatCode>
                <c:ptCount val="5"/>
                <c:pt idx="0">
                  <c:v>4</c:v>
                </c:pt>
                <c:pt idx="1">
                  <c:v>11.6</c:v>
                </c:pt>
                <c:pt idx="2">
                  <c:v>29.3</c:v>
                </c:pt>
                <c:pt idx="3">
                  <c:v>30.8</c:v>
                </c:pt>
                <c:pt idx="4">
                  <c:v>24.3</c:v>
                </c:pt>
              </c:numCache>
            </c:numRef>
          </c:val>
        </c:ser>
        <c:ser>
          <c:idx val="1"/>
          <c:order val="1"/>
          <c:tx>
            <c:strRef>
              <c:f>Sheet1!$C$1</c:f>
              <c:strCache>
                <c:ptCount val="1"/>
              </c:strCache>
            </c:strRef>
          </c:tx>
          <c:spPr>
            <a:solidFill>
              <a:srgbClr val="C0504D"/>
            </a:solidFill>
            <a:ln w="3171">
              <a:solidFill>
                <a:srgbClr val="865357"/>
              </a:solidFill>
              <a:prstDash val="solid"/>
            </a:ln>
          </c:spPr>
          <c:cat>
            <c:strRef>
              <c:f>Sheet1!$A$2:$A$6</c:f>
              <c:strCache>
                <c:ptCount val="5"/>
                <c:pt idx="0">
                  <c:v>Almost no chance</c:v>
                </c:pt>
                <c:pt idx="1">
                  <c:v>Some chance</c:v>
                </c:pt>
                <c:pt idx="2">
                  <c:v>50-50 chance</c:v>
                </c:pt>
                <c:pt idx="3">
                  <c:v>Good chance</c:v>
                </c:pt>
                <c:pt idx="4">
                  <c:v>Almost certain</c:v>
                </c:pt>
              </c:strCache>
            </c:strRef>
          </c:cat>
          <c:val>
            <c:numRef>
              <c:f>Sheet1!$C$2:$C$6</c:f>
              <c:numCache>
                <c:formatCode>General</c:formatCode>
                <c:ptCount val="5"/>
              </c:numCache>
            </c:numRef>
          </c:val>
        </c:ser>
        <c:axId val="131092480"/>
        <c:axId val="131094400"/>
      </c:barChart>
      <c:catAx>
        <c:axId val="131092480"/>
        <c:scaling>
          <c:orientation val="minMax"/>
        </c:scaling>
        <c:axPos val="b"/>
        <c:title>
          <c:tx>
            <c:rich>
              <a:bodyPr/>
              <a:lstStyle/>
              <a:p>
                <a:pPr>
                  <a:defRPr sz="1174" b="1" i="0" u="none" strike="noStrike" baseline="0">
                    <a:solidFill>
                      <a:srgbClr val="000000"/>
                    </a:solidFill>
                    <a:latin typeface="Calibri"/>
                    <a:ea typeface="Calibri"/>
                    <a:cs typeface="Calibri"/>
                  </a:defRPr>
                </a:pPr>
                <a:r>
                  <a:rPr lang="en-US"/>
                  <a:t>Opinion</a:t>
                </a:r>
              </a:p>
            </c:rich>
          </c:tx>
          <c:layout>
            <c:manualLayout>
              <c:xMode val="edge"/>
              <c:yMode val="edge"/>
              <c:x val="0.34293696731617163"/>
              <c:y val="0.9096667663377519"/>
            </c:manualLayout>
          </c:layout>
          <c:spPr>
            <a:noFill/>
            <a:ln w="25374">
              <a:noFill/>
            </a:ln>
          </c:spPr>
        </c:title>
        <c:numFmt formatCode="General" sourceLinked="1"/>
        <c:tickLblPos val="nextTo"/>
        <c:spPr>
          <a:ln w="3171">
            <a:solidFill>
              <a:srgbClr val="808080"/>
            </a:solidFill>
            <a:prstDash val="solid"/>
          </a:ln>
        </c:spPr>
        <c:txPr>
          <a:bodyPr rot="0" vert="horz"/>
          <a:lstStyle/>
          <a:p>
            <a:pPr>
              <a:defRPr sz="994"/>
            </a:pPr>
            <a:endParaRPr lang="en-US"/>
          </a:p>
        </c:txPr>
        <c:crossAx val="131094400"/>
        <c:crosses val="autoZero"/>
        <c:auto val="1"/>
        <c:lblAlgn val="ctr"/>
        <c:lblOffset val="100"/>
      </c:catAx>
      <c:valAx>
        <c:axId val="131094400"/>
        <c:scaling>
          <c:orientation val="minMax"/>
        </c:scaling>
        <c:axPos val="l"/>
        <c:majorGridlines>
          <c:spPr>
            <a:ln w="3171">
              <a:solidFill>
                <a:srgbClr val="808080"/>
              </a:solidFill>
              <a:prstDash val="solid"/>
            </a:ln>
          </c:spPr>
        </c:majorGridlines>
        <c:title>
          <c:tx>
            <c:rich>
              <a:bodyPr/>
              <a:lstStyle/>
              <a:p>
                <a:pPr>
                  <a:defRPr sz="1174" b="1" i="0" u="none" strike="noStrike" baseline="0">
                    <a:solidFill>
                      <a:srgbClr val="000000"/>
                    </a:solidFill>
                    <a:latin typeface="Calibri"/>
                    <a:ea typeface="Calibri"/>
                    <a:cs typeface="Calibri"/>
                  </a:defRPr>
                </a:pPr>
                <a:r>
                  <a:rPr lang="en-US"/>
                  <a:t>Percent</a:t>
                </a:r>
              </a:p>
            </c:rich>
          </c:tx>
          <c:layout/>
          <c:spPr>
            <a:noFill/>
            <a:ln w="25374">
              <a:noFill/>
            </a:ln>
          </c:spPr>
        </c:title>
        <c:numFmt formatCode="General" sourceLinked="1"/>
        <c:tickLblPos val="nextTo"/>
        <c:spPr>
          <a:ln w="3171">
            <a:solidFill>
              <a:srgbClr val="808080"/>
            </a:solidFill>
            <a:prstDash val="solid"/>
          </a:ln>
        </c:spPr>
        <c:crossAx val="131092480"/>
        <c:crosses val="autoZero"/>
        <c:crossBetween val="between"/>
      </c:valAx>
      <c:spPr>
        <a:solidFill>
          <a:srgbClr val="E7E7E7"/>
        </a:solidFill>
        <a:ln w="25374">
          <a:noFill/>
        </a:ln>
      </c:spPr>
    </c:plotArea>
    <c:legend>
      <c:legendPos val="r"/>
      <c:layout>
        <c:manualLayout>
          <c:xMode val="edge"/>
          <c:yMode val="edge"/>
          <c:x val="0.82595870206489685"/>
          <c:y val="0.53276955602537013"/>
          <c:w val="0.14749262536873156"/>
          <c:h val="0.20084566596194503"/>
        </c:manualLayout>
      </c:layout>
      <c:spPr>
        <a:noFill/>
        <a:ln w="25374">
          <a:noFill/>
        </a:ln>
      </c:spPr>
      <c:txPr>
        <a:bodyPr/>
        <a:lstStyle/>
        <a:p>
          <a:pPr>
            <a:defRPr sz="1093" b="0" i="0" u="none" strike="noStrike" baseline="0">
              <a:solidFill>
                <a:srgbClr val="000000"/>
              </a:solidFill>
              <a:latin typeface="Calibri"/>
              <a:ea typeface="Calibri"/>
              <a:cs typeface="Calibri"/>
            </a:defRPr>
          </a:pPr>
          <a:endParaRPr lang="en-US"/>
        </a:p>
      </c:txPr>
    </c:legend>
    <c:plotVisOnly val="1"/>
    <c:dispBlanksAs val="gap"/>
  </c:chart>
  <c:spPr>
    <a:solidFill>
      <a:srgbClr val="FFFFFF"/>
    </a:solidFill>
    <a:ln w="3171">
      <a:solidFill>
        <a:srgbClr val="808080"/>
      </a:solidFill>
      <a:prstDash val="solid"/>
    </a:ln>
  </c:spPr>
  <c:txPr>
    <a:bodyPr/>
    <a:lstStyle/>
    <a:p>
      <a:pPr>
        <a:defRPr sz="1194" b="0" i="0" u="none" strike="noStrike" baseline="0">
          <a:solidFill>
            <a:srgbClr val="000000"/>
          </a:solidFill>
          <a:latin typeface="Calibri"/>
          <a:ea typeface="Calibri"/>
          <a:cs typeface="Calibri"/>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en-US"/>
              <a:t>Chance of being wealthy by age 30</a:t>
            </a:r>
          </a:p>
        </c:rich>
      </c:tx>
      <c:layout/>
      <c:spPr>
        <a:noFill/>
        <a:ln w="25371">
          <a:noFill/>
        </a:ln>
      </c:spPr>
    </c:title>
    <c:plotArea>
      <c:layout>
        <c:manualLayout>
          <c:layoutTarget val="inner"/>
          <c:xMode val="edge"/>
          <c:yMode val="edge"/>
          <c:x val="0.1156661786237189"/>
          <c:y val="0.43128964059196617"/>
          <c:w val="0.67203513909224011"/>
          <c:h val="0.28329809725158561"/>
        </c:manualLayout>
      </c:layout>
      <c:barChart>
        <c:barDir val="col"/>
        <c:grouping val="clustered"/>
        <c:ser>
          <c:idx val="0"/>
          <c:order val="0"/>
          <c:tx>
            <c:strRef>
              <c:f>Sheet1!$B$1</c:f>
              <c:strCache>
                <c:ptCount val="1"/>
                <c:pt idx="0">
                  <c:v>Males</c:v>
                </c:pt>
              </c:strCache>
            </c:strRef>
          </c:tx>
          <c:spPr>
            <a:solidFill>
              <a:srgbClr val="4F81BD"/>
            </a:solidFill>
            <a:ln w="3171">
              <a:solidFill>
                <a:srgbClr val="333399"/>
              </a:solidFill>
              <a:prstDash val="solid"/>
            </a:ln>
          </c:spPr>
          <c:cat>
            <c:strRef>
              <c:f>Sheet1!$A$2:$A$6</c:f>
              <c:strCache>
                <c:ptCount val="5"/>
                <c:pt idx="0">
                  <c:v>Almost no chance</c:v>
                </c:pt>
                <c:pt idx="1">
                  <c:v>Some chance</c:v>
                </c:pt>
                <c:pt idx="2">
                  <c:v>50-50 chance</c:v>
                </c:pt>
                <c:pt idx="3">
                  <c:v>Good chance</c:v>
                </c:pt>
                <c:pt idx="4">
                  <c:v>Almost certain</c:v>
                </c:pt>
              </c:strCache>
            </c:strRef>
          </c:cat>
          <c:val>
            <c:numRef>
              <c:f>Sheet1!$B$2:$B$6</c:f>
              <c:numCache>
                <c:formatCode>General</c:formatCode>
                <c:ptCount val="5"/>
                <c:pt idx="0">
                  <c:v>4</c:v>
                </c:pt>
                <c:pt idx="1">
                  <c:v>11.6</c:v>
                </c:pt>
                <c:pt idx="2">
                  <c:v>29.3</c:v>
                </c:pt>
                <c:pt idx="3">
                  <c:v>30.8</c:v>
                </c:pt>
                <c:pt idx="4">
                  <c:v>24.3</c:v>
                </c:pt>
              </c:numCache>
            </c:numRef>
          </c:val>
        </c:ser>
        <c:ser>
          <c:idx val="1"/>
          <c:order val="1"/>
          <c:tx>
            <c:strRef>
              <c:f>Sheet1!$C$1</c:f>
              <c:strCache>
                <c:ptCount val="1"/>
                <c:pt idx="0">
                  <c:v>Females</c:v>
                </c:pt>
              </c:strCache>
            </c:strRef>
          </c:tx>
          <c:spPr>
            <a:solidFill>
              <a:srgbClr val="C0504D"/>
            </a:solidFill>
            <a:ln w="3171">
              <a:solidFill>
                <a:srgbClr val="865357"/>
              </a:solidFill>
              <a:prstDash val="solid"/>
            </a:ln>
          </c:spPr>
          <c:cat>
            <c:strRef>
              <c:f>Sheet1!$A$2:$A$6</c:f>
              <c:strCache>
                <c:ptCount val="5"/>
                <c:pt idx="0">
                  <c:v>Almost no chance</c:v>
                </c:pt>
                <c:pt idx="1">
                  <c:v>Some chance</c:v>
                </c:pt>
                <c:pt idx="2">
                  <c:v>50-50 chance</c:v>
                </c:pt>
                <c:pt idx="3">
                  <c:v>Good chance</c:v>
                </c:pt>
                <c:pt idx="4">
                  <c:v>Almost certain</c:v>
                </c:pt>
              </c:strCache>
            </c:strRef>
          </c:cat>
          <c:val>
            <c:numRef>
              <c:f>Sheet1!$C$2:$C$6</c:f>
              <c:numCache>
                <c:formatCode>General</c:formatCode>
                <c:ptCount val="5"/>
                <c:pt idx="0">
                  <c:v>4.0999999999999996</c:v>
                </c:pt>
                <c:pt idx="1">
                  <c:v>18</c:v>
                </c:pt>
                <c:pt idx="2">
                  <c:v>29.4</c:v>
                </c:pt>
                <c:pt idx="3">
                  <c:v>28</c:v>
                </c:pt>
                <c:pt idx="4">
                  <c:v>20.5</c:v>
                </c:pt>
              </c:numCache>
            </c:numRef>
          </c:val>
        </c:ser>
        <c:axId val="155984256"/>
        <c:axId val="155986176"/>
      </c:barChart>
      <c:catAx>
        <c:axId val="155984256"/>
        <c:scaling>
          <c:orientation val="minMax"/>
        </c:scaling>
        <c:axPos val="b"/>
        <c:title>
          <c:tx>
            <c:rich>
              <a:bodyPr/>
              <a:lstStyle/>
              <a:p>
                <a:pPr>
                  <a:defRPr sz="1179" b="1" i="0" u="none" strike="noStrike" baseline="0">
                    <a:solidFill>
                      <a:srgbClr val="000000"/>
                    </a:solidFill>
                    <a:latin typeface="Calibri"/>
                    <a:ea typeface="Calibri"/>
                    <a:cs typeface="Calibri"/>
                  </a:defRPr>
                </a:pPr>
                <a:r>
                  <a:rPr lang="en-US"/>
                  <a:t>Opinion</a:t>
                </a:r>
              </a:p>
            </c:rich>
          </c:tx>
          <c:layout>
            <c:manualLayout>
              <c:xMode val="edge"/>
              <c:yMode val="edge"/>
              <c:x val="0.43672376479255892"/>
              <c:y val="0.89698162729658804"/>
            </c:manualLayout>
          </c:layout>
          <c:spPr>
            <a:noFill/>
            <a:ln w="25371">
              <a:noFill/>
            </a:ln>
          </c:spPr>
        </c:title>
        <c:numFmt formatCode="General" sourceLinked="1"/>
        <c:tickLblPos val="nextTo"/>
        <c:spPr>
          <a:ln w="3171">
            <a:solidFill>
              <a:srgbClr val="808080"/>
            </a:solidFill>
            <a:prstDash val="solid"/>
          </a:ln>
        </c:spPr>
        <c:txPr>
          <a:bodyPr rot="0" vert="horz"/>
          <a:lstStyle/>
          <a:p>
            <a:pPr>
              <a:defRPr sz="996"/>
            </a:pPr>
            <a:endParaRPr lang="en-US"/>
          </a:p>
        </c:txPr>
        <c:crossAx val="155986176"/>
        <c:crosses val="autoZero"/>
        <c:auto val="1"/>
        <c:lblAlgn val="ctr"/>
        <c:lblOffset val="100"/>
      </c:catAx>
      <c:valAx>
        <c:axId val="155986176"/>
        <c:scaling>
          <c:orientation val="minMax"/>
        </c:scaling>
        <c:axPos val="l"/>
        <c:majorGridlines>
          <c:spPr>
            <a:ln w="3171">
              <a:solidFill>
                <a:srgbClr val="808080"/>
              </a:solidFill>
              <a:prstDash val="solid"/>
            </a:ln>
          </c:spPr>
        </c:majorGridlines>
        <c:title>
          <c:tx>
            <c:rich>
              <a:bodyPr/>
              <a:lstStyle/>
              <a:p>
                <a:pPr>
                  <a:defRPr sz="1179" b="1" i="0" u="none" strike="noStrike" baseline="0">
                    <a:solidFill>
                      <a:srgbClr val="000000"/>
                    </a:solidFill>
                    <a:latin typeface="Calibri"/>
                    <a:ea typeface="Calibri"/>
                    <a:cs typeface="Calibri"/>
                  </a:defRPr>
                </a:pPr>
                <a:r>
                  <a:rPr lang="en-US"/>
                  <a:t>Percent</a:t>
                </a:r>
              </a:p>
            </c:rich>
          </c:tx>
          <c:layout/>
          <c:spPr>
            <a:noFill/>
            <a:ln w="25371">
              <a:noFill/>
            </a:ln>
          </c:spPr>
        </c:title>
        <c:numFmt formatCode="General" sourceLinked="1"/>
        <c:tickLblPos val="nextTo"/>
        <c:spPr>
          <a:ln w="3171">
            <a:solidFill>
              <a:srgbClr val="808080"/>
            </a:solidFill>
            <a:prstDash val="solid"/>
          </a:ln>
        </c:spPr>
        <c:crossAx val="155984256"/>
        <c:crosses val="autoZero"/>
        <c:crossBetween val="between"/>
      </c:valAx>
      <c:spPr>
        <a:solidFill>
          <a:srgbClr val="E7E7E7"/>
        </a:solidFill>
        <a:ln w="25371">
          <a:noFill/>
        </a:ln>
      </c:spPr>
    </c:plotArea>
    <c:legend>
      <c:legendPos val="r"/>
      <c:layout>
        <c:manualLayout>
          <c:xMode val="edge"/>
          <c:yMode val="edge"/>
          <c:x val="0.78184480234260623"/>
          <c:y val="0.58985200845665942"/>
          <c:w val="0.20497803806734996"/>
          <c:h val="0.19238900634249476"/>
        </c:manualLayout>
      </c:layout>
      <c:spPr>
        <a:noFill/>
        <a:ln w="25371">
          <a:noFill/>
        </a:ln>
      </c:spPr>
    </c:legend>
    <c:plotVisOnly val="1"/>
    <c:dispBlanksAs val="gap"/>
  </c:chart>
  <c:spPr>
    <a:solidFill>
      <a:srgbClr val="FFFFFF"/>
    </a:solidFill>
    <a:ln w="3171">
      <a:solidFill>
        <a:srgbClr val="808080"/>
      </a:solidFill>
      <a:prstDash val="solid"/>
    </a:ln>
  </c:spPr>
  <c:txPr>
    <a:bodyPr/>
    <a:lstStyle/>
    <a:p>
      <a:pPr>
        <a:defRPr sz="1197"/>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sz="1396"/>
            </a:pPr>
            <a:r>
              <a:rPr lang="en-US" sz="1396"/>
              <a:t>Chance of being wealthy by age 30</a:t>
            </a:r>
          </a:p>
        </c:rich>
      </c:tx>
      <c:layout/>
      <c:spPr>
        <a:noFill/>
        <a:ln w="25377">
          <a:noFill/>
        </a:ln>
      </c:spPr>
    </c:title>
    <c:plotArea>
      <c:layout>
        <c:manualLayout>
          <c:layoutTarget val="inner"/>
          <c:xMode val="edge"/>
          <c:yMode val="edge"/>
          <c:x val="0.16034985422740528"/>
          <c:y val="0.23467230443974627"/>
          <c:w val="0.4635568513119534"/>
          <c:h val="0.57716701902748413"/>
        </c:manualLayout>
      </c:layout>
      <c:barChart>
        <c:barDir val="col"/>
        <c:grouping val="percentStacked"/>
        <c:ser>
          <c:idx val="0"/>
          <c:order val="0"/>
          <c:tx>
            <c:strRef>
              <c:f>Sheet1!$A$2</c:f>
              <c:strCache>
                <c:ptCount val="1"/>
                <c:pt idx="0">
                  <c:v>Almost no chance</c:v>
                </c:pt>
              </c:strCache>
            </c:strRef>
          </c:tx>
          <c:spPr>
            <a:solidFill>
              <a:srgbClr val="4F81BD"/>
            </a:solidFill>
            <a:ln w="3172">
              <a:solidFill>
                <a:srgbClr val="333399"/>
              </a:solidFill>
              <a:prstDash val="solid"/>
            </a:ln>
          </c:spPr>
          <c:cat>
            <c:strRef>
              <c:f>Sheet1!$B$1:$C$1</c:f>
              <c:strCache>
                <c:ptCount val="2"/>
                <c:pt idx="0">
                  <c:v>Males</c:v>
                </c:pt>
                <c:pt idx="1">
                  <c:v>Females</c:v>
                </c:pt>
              </c:strCache>
            </c:strRef>
          </c:cat>
          <c:val>
            <c:numRef>
              <c:f>Sheet1!$B$2:$C$2</c:f>
              <c:numCache>
                <c:formatCode>General</c:formatCode>
                <c:ptCount val="2"/>
                <c:pt idx="0">
                  <c:v>4</c:v>
                </c:pt>
                <c:pt idx="1">
                  <c:v>4.0999999999999996</c:v>
                </c:pt>
              </c:numCache>
            </c:numRef>
          </c:val>
        </c:ser>
        <c:ser>
          <c:idx val="1"/>
          <c:order val="1"/>
          <c:tx>
            <c:strRef>
              <c:f>Sheet1!$A$3</c:f>
              <c:strCache>
                <c:ptCount val="1"/>
                <c:pt idx="0">
                  <c:v>Some chance</c:v>
                </c:pt>
              </c:strCache>
            </c:strRef>
          </c:tx>
          <c:spPr>
            <a:solidFill>
              <a:srgbClr val="C0504D"/>
            </a:solidFill>
            <a:ln w="3172">
              <a:solidFill>
                <a:srgbClr val="865357"/>
              </a:solidFill>
              <a:prstDash val="solid"/>
            </a:ln>
          </c:spPr>
          <c:cat>
            <c:strRef>
              <c:f>Sheet1!$B$1:$C$1</c:f>
              <c:strCache>
                <c:ptCount val="2"/>
                <c:pt idx="0">
                  <c:v>Males</c:v>
                </c:pt>
                <c:pt idx="1">
                  <c:v>Females</c:v>
                </c:pt>
              </c:strCache>
            </c:strRef>
          </c:cat>
          <c:val>
            <c:numRef>
              <c:f>Sheet1!$B$3:$C$3</c:f>
              <c:numCache>
                <c:formatCode>General</c:formatCode>
                <c:ptCount val="2"/>
                <c:pt idx="0">
                  <c:v>11.6</c:v>
                </c:pt>
                <c:pt idx="1">
                  <c:v>18</c:v>
                </c:pt>
              </c:numCache>
            </c:numRef>
          </c:val>
        </c:ser>
        <c:ser>
          <c:idx val="2"/>
          <c:order val="2"/>
          <c:tx>
            <c:strRef>
              <c:f>Sheet1!$A$4</c:f>
              <c:strCache>
                <c:ptCount val="1"/>
                <c:pt idx="0">
                  <c:v>50-50 chance</c:v>
                </c:pt>
              </c:strCache>
            </c:strRef>
          </c:tx>
          <c:spPr>
            <a:solidFill>
              <a:srgbClr val="9BBB59"/>
            </a:solidFill>
            <a:ln w="3172">
              <a:solidFill>
                <a:srgbClr val="90713A"/>
              </a:solidFill>
              <a:prstDash val="solid"/>
            </a:ln>
          </c:spPr>
          <c:cat>
            <c:strRef>
              <c:f>Sheet1!$B$1:$C$1</c:f>
              <c:strCache>
                <c:ptCount val="2"/>
                <c:pt idx="0">
                  <c:v>Males</c:v>
                </c:pt>
                <c:pt idx="1">
                  <c:v>Females</c:v>
                </c:pt>
              </c:strCache>
            </c:strRef>
          </c:cat>
          <c:val>
            <c:numRef>
              <c:f>Sheet1!$B$4:$C$4</c:f>
              <c:numCache>
                <c:formatCode>General</c:formatCode>
                <c:ptCount val="2"/>
                <c:pt idx="0">
                  <c:v>29.3</c:v>
                </c:pt>
                <c:pt idx="1">
                  <c:v>29.4</c:v>
                </c:pt>
              </c:numCache>
            </c:numRef>
          </c:val>
        </c:ser>
        <c:ser>
          <c:idx val="3"/>
          <c:order val="3"/>
          <c:tx>
            <c:strRef>
              <c:f>Sheet1!$A$5</c:f>
              <c:strCache>
                <c:ptCount val="1"/>
                <c:pt idx="0">
                  <c:v>Good chance</c:v>
                </c:pt>
              </c:strCache>
            </c:strRef>
          </c:tx>
          <c:spPr>
            <a:solidFill>
              <a:srgbClr val="8064A2"/>
            </a:solidFill>
            <a:ln w="3172">
              <a:solidFill>
                <a:srgbClr val="666699"/>
              </a:solidFill>
              <a:prstDash val="solid"/>
            </a:ln>
          </c:spPr>
          <c:cat>
            <c:strRef>
              <c:f>Sheet1!$B$1:$C$1</c:f>
              <c:strCache>
                <c:ptCount val="2"/>
                <c:pt idx="0">
                  <c:v>Males</c:v>
                </c:pt>
                <c:pt idx="1">
                  <c:v>Females</c:v>
                </c:pt>
              </c:strCache>
            </c:strRef>
          </c:cat>
          <c:val>
            <c:numRef>
              <c:f>Sheet1!$B$5:$C$5</c:f>
              <c:numCache>
                <c:formatCode>General</c:formatCode>
                <c:ptCount val="2"/>
                <c:pt idx="0">
                  <c:v>30.8</c:v>
                </c:pt>
                <c:pt idx="1">
                  <c:v>28</c:v>
                </c:pt>
              </c:numCache>
            </c:numRef>
          </c:val>
        </c:ser>
        <c:ser>
          <c:idx val="4"/>
          <c:order val="4"/>
          <c:tx>
            <c:strRef>
              <c:f>Sheet1!$A$6</c:f>
              <c:strCache>
                <c:ptCount val="1"/>
                <c:pt idx="0">
                  <c:v>Almost certain</c:v>
                </c:pt>
              </c:strCache>
            </c:strRef>
          </c:tx>
          <c:spPr>
            <a:solidFill>
              <a:srgbClr val="4BACC6"/>
            </a:solidFill>
            <a:ln w="3172">
              <a:solidFill>
                <a:srgbClr val="339966"/>
              </a:solidFill>
              <a:prstDash val="solid"/>
            </a:ln>
          </c:spPr>
          <c:cat>
            <c:strRef>
              <c:f>Sheet1!$B$1:$C$1</c:f>
              <c:strCache>
                <c:ptCount val="2"/>
                <c:pt idx="0">
                  <c:v>Males</c:v>
                </c:pt>
                <c:pt idx="1">
                  <c:v>Females</c:v>
                </c:pt>
              </c:strCache>
            </c:strRef>
          </c:cat>
          <c:val>
            <c:numRef>
              <c:f>Sheet1!$B$6:$C$6</c:f>
              <c:numCache>
                <c:formatCode>General</c:formatCode>
                <c:ptCount val="2"/>
                <c:pt idx="0">
                  <c:v>24.3</c:v>
                </c:pt>
                <c:pt idx="1">
                  <c:v>20.5</c:v>
                </c:pt>
              </c:numCache>
            </c:numRef>
          </c:val>
        </c:ser>
        <c:overlap val="100"/>
        <c:axId val="158307840"/>
        <c:axId val="158309760"/>
      </c:barChart>
      <c:catAx>
        <c:axId val="158307840"/>
        <c:scaling>
          <c:orientation val="minMax"/>
        </c:scaling>
        <c:axPos val="b"/>
        <c:title>
          <c:tx>
            <c:rich>
              <a:bodyPr/>
              <a:lstStyle/>
              <a:p>
                <a:pPr>
                  <a:defRPr sz="1185" b="1" i="0" u="none" strike="noStrike" baseline="0">
                    <a:solidFill>
                      <a:srgbClr val="000000"/>
                    </a:solidFill>
                    <a:latin typeface="Calibri"/>
                    <a:ea typeface="Calibri"/>
                    <a:cs typeface="Calibri"/>
                  </a:defRPr>
                </a:pPr>
                <a:r>
                  <a:rPr lang="en-US"/>
                  <a:t>Opinion</a:t>
                </a:r>
              </a:p>
            </c:rich>
          </c:tx>
          <c:layout>
            <c:manualLayout>
              <c:xMode val="edge"/>
              <c:yMode val="edge"/>
              <c:x val="0.31442446331763141"/>
              <c:y val="0.9096667663377519"/>
            </c:manualLayout>
          </c:layout>
          <c:spPr>
            <a:noFill/>
            <a:ln w="25377">
              <a:noFill/>
            </a:ln>
          </c:spPr>
        </c:title>
        <c:numFmt formatCode="General" sourceLinked="1"/>
        <c:tickLblPos val="nextTo"/>
        <c:spPr>
          <a:ln w="3172">
            <a:solidFill>
              <a:srgbClr val="808080"/>
            </a:solidFill>
            <a:prstDash val="solid"/>
          </a:ln>
        </c:spPr>
        <c:txPr>
          <a:bodyPr rot="0" vert="horz"/>
          <a:lstStyle/>
          <a:p>
            <a:pPr>
              <a:defRPr sz="1197"/>
            </a:pPr>
            <a:endParaRPr lang="en-US"/>
          </a:p>
        </c:txPr>
        <c:crossAx val="158309760"/>
        <c:crosses val="autoZero"/>
        <c:auto val="1"/>
        <c:lblAlgn val="ctr"/>
        <c:lblOffset val="100"/>
      </c:catAx>
      <c:valAx>
        <c:axId val="158309760"/>
        <c:scaling>
          <c:orientation val="minMax"/>
        </c:scaling>
        <c:axPos val="l"/>
        <c:majorGridlines>
          <c:spPr>
            <a:ln w="3172">
              <a:solidFill>
                <a:srgbClr val="808080"/>
              </a:solidFill>
              <a:prstDash val="solid"/>
            </a:ln>
          </c:spPr>
        </c:majorGridlines>
        <c:title>
          <c:tx>
            <c:rich>
              <a:bodyPr/>
              <a:lstStyle/>
              <a:p>
                <a:pPr>
                  <a:defRPr sz="1185" b="1" i="0" u="none" strike="noStrike" baseline="0">
                    <a:solidFill>
                      <a:srgbClr val="000000"/>
                    </a:solidFill>
                    <a:latin typeface="Calibri"/>
                    <a:ea typeface="Calibri"/>
                    <a:cs typeface="Calibri"/>
                  </a:defRPr>
                </a:pPr>
                <a:r>
                  <a:rPr lang="en-US"/>
                  <a:t>Percent</a:t>
                </a:r>
              </a:p>
            </c:rich>
          </c:tx>
          <c:layout/>
          <c:spPr>
            <a:noFill/>
            <a:ln w="25377">
              <a:noFill/>
            </a:ln>
          </c:spPr>
        </c:title>
        <c:numFmt formatCode="0%" sourceLinked="1"/>
        <c:tickLblPos val="nextTo"/>
        <c:spPr>
          <a:ln w="3172">
            <a:solidFill>
              <a:srgbClr val="808080"/>
            </a:solidFill>
            <a:prstDash val="solid"/>
          </a:ln>
        </c:spPr>
        <c:txPr>
          <a:bodyPr/>
          <a:lstStyle/>
          <a:p>
            <a:pPr>
              <a:defRPr sz="1097"/>
            </a:pPr>
            <a:endParaRPr lang="en-US"/>
          </a:p>
        </c:txPr>
        <c:crossAx val="158307840"/>
        <c:crosses val="autoZero"/>
        <c:crossBetween val="between"/>
      </c:valAx>
      <c:spPr>
        <a:solidFill>
          <a:srgbClr val="E7E7E7"/>
        </a:solidFill>
        <a:ln w="25377">
          <a:noFill/>
        </a:ln>
      </c:spPr>
    </c:plotArea>
    <c:legend>
      <c:legendPos val="r"/>
      <c:layout>
        <c:manualLayout>
          <c:xMode val="edge"/>
          <c:yMode val="edge"/>
          <c:x val="0.65160349854227428"/>
          <c:y val="0.44186046511627913"/>
          <c:w val="0.31195335276967934"/>
          <c:h val="0.46300211416490494"/>
        </c:manualLayout>
      </c:layout>
      <c:spPr>
        <a:noFill/>
        <a:ln w="25377">
          <a:noFill/>
        </a:ln>
      </c:spPr>
      <c:txPr>
        <a:bodyPr/>
        <a:lstStyle/>
        <a:p>
          <a:pPr>
            <a:defRPr sz="1097"/>
          </a:pPr>
          <a:endParaRPr lang="en-US"/>
        </a:p>
      </c:txPr>
    </c:legend>
    <c:plotVisOnly val="1"/>
    <c:dispBlanksAs val="gap"/>
  </c:chart>
  <c:spPr>
    <a:solidFill>
      <a:srgbClr val="FFFFFF"/>
    </a:solidFill>
    <a:ln w="3172">
      <a:solidFill>
        <a:srgbClr val="808080"/>
      </a:solidFill>
      <a:prstDash val="solid"/>
    </a:ln>
  </c:spPr>
  <c:txPr>
    <a:bodyPr/>
    <a:lstStyle/>
    <a:p>
      <a:pPr>
        <a:defRPr sz="1796"/>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7203EB2B-BFA5-40D8-BEF9-B9D8C9549657}" type="datetime1">
              <a:rPr lang="en-US"/>
              <a:pPr>
                <a:defRPr/>
              </a:pPr>
              <a:t>9/7/2016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7B3AE06D-6C94-4087-B9DA-BE2E851C1DB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ensusatschool.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a:lstStyle/>
          <a:p>
            <a:fld id="{901DBE87-7489-468B-A655-FA021A781553}" type="slidenum">
              <a:rPr lang="en-US"/>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Alternate Example:  The following ad for DIRECTV has multiple problems.  See how many your students can point out.  First, the heights of the bars are not accurate.  According to the graph, the difference between 81 and 95 is much greater than the difference between 56 and 81.  Also, the extra width for the DIRECTV bar is deceptive since our eyes respond to the area, not just the height.  </a:t>
            </a:r>
          </a:p>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a:lstStyle/>
          <a:p>
            <a:fld id="{996C37CD-312E-41A9-8AAA-BF56B1AA75B9}" type="slidenum">
              <a:rPr lang="en-US"/>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Alternate Example: Super Powers</a:t>
            </a:r>
          </a:p>
          <a:p>
            <a:r>
              <a:rPr lang="en-US" smtClean="0"/>
              <a:t>A sample of 200 children from the United Kingdom ages 9-17 was selected from the CensusAtSchool website (</a:t>
            </a:r>
            <a:r>
              <a:rPr lang="en-US" u="sng" smtClean="0">
                <a:hlinkClick r:id="rId3"/>
              </a:rPr>
              <a:t>www.censusatschool.com</a:t>
            </a:r>
            <a:r>
              <a:rPr lang="en-US" smtClean="0"/>
              <a:t>).  The gender of each student was recorded along with which super power they would most like to have: invisibility, super strength, telepathy (ability to read minds), ability to fly, or ability to freeze time.  Here are the results:</a:t>
            </a:r>
          </a:p>
        </p:txBody>
      </p:sp>
      <p:sp>
        <p:nvSpPr>
          <p:cNvPr id="40964" name="Slide Number Placeholder 3"/>
          <p:cNvSpPr>
            <a:spLocks noGrp="1"/>
          </p:cNvSpPr>
          <p:nvPr>
            <p:ph type="sldNum" sz="quarter" idx="5"/>
          </p:nvPr>
        </p:nvSpPr>
        <p:spPr bwMode="auto">
          <a:noFill/>
          <a:ln>
            <a:miter lim="800000"/>
            <a:headEnd/>
            <a:tailEnd/>
          </a:ln>
        </p:spPr>
        <p:txBody>
          <a:bodyPr/>
          <a:lstStyle/>
          <a:p>
            <a:fld id="{1C71BB90-7C21-44CA-B859-4C6C3998C96C}" type="slidenum">
              <a:rPr lang="en-US"/>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a:lstStyle/>
          <a:p>
            <a:fld id="{9225DE7D-6CB5-47E2-9837-2B86698F6BC7}" type="slidenum">
              <a:rPr lang="en-US"/>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a:lstStyle/>
          <a:p>
            <a:fld id="{BFCA17D0-029C-4235-ACE3-A51C721369E3}" type="slidenum">
              <a:rPr lang="en-US"/>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a:lstStyle/>
          <a:p>
            <a:fld id="{9477D5BA-B67B-4D40-B243-452DCC7E4441}" type="slidenum">
              <a:rPr lang="en-US"/>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a:lstStyle/>
          <a:p>
            <a:fld id="{64568B0E-89D9-47E8-A741-F99D37513DA0}" type="slidenum">
              <a:rPr lang="en-US"/>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a:lstStyle/>
          <a:p>
            <a:fld id="{42C84A09-A98F-41C0-8260-BD9F41AC5198}"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6"/>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smtClean="0"/>
            </a:lvl1pPr>
          </a:lstStyle>
          <a:p>
            <a:pPr>
              <a:defRPr/>
            </a:pPr>
            <a:fld id="{FB55EFE1-52FF-4277-913B-AB28BA7E2187}" type="datetime1">
              <a:rPr lang="en-US"/>
              <a:pPr>
                <a:defRPr/>
              </a:pPr>
              <a:t>9/7/2016</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smtClean="0"/>
            </a:lvl1pPr>
          </a:lstStyle>
          <a:p>
            <a:pPr>
              <a:defRPr/>
            </a:pPr>
            <a:fld id="{0C0AEE48-89FE-4822-B67D-63D3B9F29992}" type="datetime1">
              <a:rPr lang="en-US"/>
              <a:pPr>
                <a:defRPr/>
              </a:pPr>
              <a:t>9/7/2016</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smtClean="0"/>
            </a:lvl1pPr>
          </a:lstStyle>
          <a:p>
            <a:pPr>
              <a:defRPr/>
            </a:pPr>
            <a:fld id="{51365DB8-A729-42CC-88D2-3970840A10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smtClean="0"/>
            </a:lvl1pPr>
          </a:lstStyle>
          <a:p>
            <a:pPr>
              <a:defRPr/>
            </a:pPr>
            <a:fld id="{80A9DA64-A619-42FB-82D6-63A472DCEBCD}" type="datetime1">
              <a:rPr lang="en-US"/>
              <a:pPr>
                <a:defRPr/>
              </a:pPr>
              <a:t>9/7/2016</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smtClean="0"/>
            </a:lvl1pPr>
          </a:lstStyle>
          <a:p>
            <a:pPr>
              <a:defRPr/>
            </a:pPr>
            <a:fld id="{EB0BAF8B-8D20-43CD-9E30-AC654BBB118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smtClean="0"/>
            </a:lvl1pPr>
          </a:lstStyle>
          <a:p>
            <a:pPr>
              <a:defRPr/>
            </a:pPr>
            <a:fld id="{11A38362-56C9-4908-BBF5-4A1E0DC3AB65}" type="datetime1">
              <a:rPr lang="en-US"/>
              <a:pPr>
                <a:defRPr/>
              </a:pPr>
              <a:t>9/7/2016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smtClean="0"/>
            </a:lvl1pPr>
          </a:lstStyle>
          <a:p>
            <a:pPr>
              <a:defRPr/>
            </a:pPr>
            <a:fld id="{55B17882-CEE0-4D1C-B6DF-C5351207F41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138D2E79-1F02-407B-8852-4C3AD81FF384}" type="datetime1">
              <a:rPr lang="en-US"/>
              <a:pPr>
                <a:defRPr/>
              </a:pPr>
              <a:t>9/7/2016</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p:nvPr/>
        </p:nvSpPr>
        <p:spPr>
          <a:xfrm>
            <a:off x="3989388" y="3370263"/>
            <a:ext cx="220662"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168D73DC-42F6-4426-BE42-F97C2D44164D}" type="datetime1">
              <a:rPr lang="en-US"/>
              <a:pPr>
                <a:defRPr/>
              </a:pPr>
              <a:t>9/7/2016</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3BF2838A-F2E4-4483-AC72-ADE63759D92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p:nvPr/>
        </p:nvSpPr>
        <p:spPr>
          <a:xfrm>
            <a:off x="327025" y="4632325"/>
            <a:ext cx="220663" cy="369888"/>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smtClean="0"/>
            </a:lvl1pPr>
          </a:lstStyle>
          <a:p>
            <a:pPr>
              <a:defRPr/>
            </a:pPr>
            <a:fld id="{D89C4052-D4ED-49C1-A77A-160766C0B6E8}" type="datetime1">
              <a:rPr lang="en-US"/>
              <a:pPr>
                <a:defRPr/>
              </a:pPr>
              <a:t>9/7/2016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lvl1pPr>
          </a:lstStyle>
          <a:p>
            <a:pPr>
              <a:defRPr/>
            </a:pPr>
            <a:fld id="{7D341452-DF25-4C4B-B710-862FDD40442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EDA5D869-0CBD-4275-AC15-25171E4D3F6A}" type="datetime1">
              <a:rPr lang="en-US"/>
              <a:pPr>
                <a:defRPr/>
              </a:pPr>
              <a:t>9/7/2016</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smtClean="0"/>
            </a:lvl1pPr>
          </a:lstStyle>
          <a:p>
            <a:pPr>
              <a:defRPr/>
            </a:pPr>
            <a:fld id="{20193564-656A-4E98-85FA-5E871E1FA85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5F292889-40A4-41E5-86D5-76B9D0144A66}" type="datetime1">
              <a:rPr lang="en-US"/>
              <a:pPr>
                <a:defRPr/>
              </a:pPr>
              <a:t>9/7/2016</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smtClean="0"/>
            </a:lvl1pPr>
          </a:lstStyle>
          <a:p>
            <a:pPr>
              <a:defRPr/>
            </a:pPr>
            <a:fld id="{D222F72A-66E5-4D91-BB7C-06BD5E6AA8A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p:nvPr/>
        </p:nvSpPr>
        <p:spPr>
          <a:xfrm>
            <a:off x="4749800" y="3370263"/>
            <a:ext cx="220663"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smtClean="0"/>
            </a:lvl1pPr>
          </a:lstStyle>
          <a:p>
            <a:pPr>
              <a:defRPr/>
            </a:pPr>
            <a:fld id="{65718E50-92BC-4A36-8984-5E15336C5FF6}" type="datetime1">
              <a:rPr lang="en-US"/>
              <a:pPr>
                <a:defRPr/>
              </a:pPr>
              <a:t>9/7/2016</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smtClean="0"/>
            </a:lvl1pPr>
          </a:lstStyle>
          <a:p>
            <a:pPr>
              <a:defRPr/>
            </a:pPr>
            <a:fld id="{7996751F-75CD-4971-9849-4774E5B5A85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765A8C8B-988B-4CA4-89C5-0E5EEDAA90B3}" type="datetime1">
              <a:rPr lang="en-US"/>
              <a:pPr>
                <a:defRPr/>
              </a:pPr>
              <a:t>9/7/2016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AA7947D9-B347-43B2-A854-6EAE01A3B0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smtClean="0"/>
            </a:lvl1pPr>
          </a:lstStyle>
          <a:p>
            <a:pPr>
              <a:defRPr/>
            </a:pPr>
            <a:fld id="{64580A79-EADC-4EF5-AC75-37ECFBC625A3}" type="datetime1">
              <a:rPr lang="en-US"/>
              <a:pPr>
                <a:defRPr/>
              </a:pPr>
              <a:t>9/7/2016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3313CE46-BE01-4C6C-8DDB-3DC2CAE7AD6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p:nvPr/>
        </p:nvSpPr>
        <p:spPr>
          <a:xfrm rot="16200000">
            <a:off x="8593932" y="561181"/>
            <a:ext cx="260350" cy="554037"/>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9A81DE60-763A-4EB3-8106-76C8E1099669}" type="datetime1">
              <a:rPr lang="en-US"/>
              <a:pPr>
                <a:defRPr/>
              </a:pPr>
              <a:t>9/7/2016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2040203F-779D-45AE-957C-3AA2B12314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smtClean="0"/>
            </a:lvl1pPr>
          </a:lstStyle>
          <a:p>
            <a:pPr>
              <a:defRPr/>
            </a:pPr>
            <a:fld id="{F1337FF0-8229-4706-9052-EBCFF492627D}" type="datetime1">
              <a:rPr lang="en-US"/>
              <a:pPr>
                <a:defRPr/>
              </a:pPr>
              <a:t>9/7/2016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9CA05687-FAC7-429F-9C92-AE9757E627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smtClean="0"/>
            </a:lvl1pPr>
          </a:lstStyle>
          <a:p>
            <a:pPr>
              <a:defRPr/>
            </a:pPr>
            <a:fld id="{8F96B51B-4F65-4CA4-8AD5-3AE12CEB0D25}" type="datetime1">
              <a:rPr lang="en-US"/>
              <a:pPr>
                <a:defRPr/>
              </a:pPr>
              <a:t>9/7/2016</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p:nvPr/>
        </p:nvSpPr>
        <p:spPr>
          <a:xfrm>
            <a:off x="2003425" y="3111500"/>
            <a:ext cx="260350" cy="614363"/>
          </a:xfrm>
          <a:prstGeom prst="rect">
            <a:avLst/>
          </a:prstGeom>
          <a:noFill/>
        </p:spPr>
        <p:txBody>
          <a:bodyPr lIns="0" tIns="0" rIns="0" bIns="0">
            <a:spAutoFit/>
          </a:bodyPr>
          <a:lstStyle/>
          <a:p>
            <a:pPr fontAlgn="auto">
              <a:spcBef>
                <a:spcPts val="0"/>
              </a:spcBef>
              <a:spcAft>
                <a:spcPts val="0"/>
              </a:spcAft>
              <a:defRPr/>
            </a:pPr>
            <a:r>
              <a:rPr sz="4000" b="1">
                <a:solidFill>
                  <a:schemeClr val="accent1">
                    <a:lumMod val="60000"/>
                    <a:lumOff val="40000"/>
                  </a:schemeClr>
                </a:solidFill>
                <a:latin typeface="+mn-lt"/>
                <a:ea typeface="+mn-ea"/>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01D6ACD6-BA1B-423B-A28C-4C33F1F5E8A2}" type="datetime1">
              <a:rPr lang="en-US"/>
              <a:pPr>
                <a:defRPr/>
              </a:pPr>
              <a:t>9/7/2016</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smtClean="0"/>
            </a:lvl1pPr>
          </a:lstStyle>
          <a:p>
            <a:pPr>
              <a:defRPr/>
            </a:pPr>
            <a:fld id="{A656CEAC-9FCD-457A-9FD9-BBA72B646E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smtClean="0"/>
            </a:lvl1pPr>
          </a:lstStyle>
          <a:p>
            <a:pPr>
              <a:defRPr/>
            </a:pPr>
            <a:fld id="{26FEC444-EBF8-4BF2-9C27-B6CD651D7A7F}" type="datetime1">
              <a:rPr lang="en-US"/>
              <a:pPr>
                <a:defRPr/>
              </a:pPr>
              <a:t>9/7/2016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lvl1pPr>
          </a:lstStyle>
          <a:p>
            <a:pPr>
              <a:defRPr/>
            </a:pPr>
            <a:fld id="{486C4AD9-D722-42B8-9E64-CDCC001DC8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smtClean="0"/>
            </a:lvl1pPr>
          </a:lstStyle>
          <a:p>
            <a:pPr>
              <a:defRPr/>
            </a:pPr>
            <a:fld id="{CD9DDE89-17BE-44A7-81D6-F15A2709F02A}" type="datetime1">
              <a:rPr lang="en-US"/>
              <a:pPr>
                <a:defRPr/>
              </a:pPr>
              <a:t>9/7/2016</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smtClean="0"/>
            </a:lvl1pPr>
          </a:lstStyle>
          <a:p>
            <a:pPr>
              <a:defRPr/>
            </a:pPr>
            <a:fld id="{E2CA2D3A-29FE-485D-A7B2-9EAB28CE01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smtClean="0"/>
            </a:lvl1pPr>
          </a:lstStyle>
          <a:p>
            <a:pPr>
              <a:defRPr/>
            </a:pPr>
            <a:fld id="{C621BC66-ED1A-4296-8AA4-F10EA0D225BE}" type="datetime1">
              <a:rPr lang="en-US"/>
              <a:pPr>
                <a:defRPr/>
              </a:pPr>
              <a:t>9/7/2016</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smtClean="0"/>
            </a:lvl1pPr>
          </a:lstStyle>
          <a:p>
            <a:pPr>
              <a:defRPr/>
            </a:pPr>
            <a:fld id="{AF179B4B-1772-46B0-B8A3-42DD56B8C3B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smtClean="0"/>
            </a:lvl1pPr>
          </a:lstStyle>
          <a:p>
            <a:pPr>
              <a:defRPr/>
            </a:pPr>
            <a:fld id="{21A104EF-FF37-4203-A9EC-B0ECB84420A6}" type="datetime1">
              <a:rPr lang="en-US"/>
              <a:pPr>
                <a:defRPr/>
              </a:pPr>
              <a:t>9/7/2016</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smtClean="0"/>
            </a:lvl1pPr>
          </a:lstStyle>
          <a:p>
            <a:pPr>
              <a:defRPr/>
            </a:pPr>
            <a:fld id="{7ED3EA9A-A3DA-43F4-91C8-2C269FAF13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smtClean="0">
                <a:solidFill>
                  <a:srgbClr val="595959"/>
                </a:solidFill>
              </a:defRPr>
            </a:lvl1pPr>
          </a:lstStyle>
          <a:p>
            <a:pPr>
              <a:defRPr/>
            </a:pPr>
            <a:fld id="{F4B84FD4-8A3F-475A-9E45-147C0570B3EF}" type="datetime1">
              <a:rPr lang="en-US"/>
              <a:pPr>
                <a:defRPr/>
              </a:pPr>
              <a:t>9/7/2016</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smtClean="0">
                <a:solidFill>
                  <a:schemeClr val="bg1"/>
                </a:solidFill>
              </a:defRPr>
            </a:lvl1pPr>
          </a:lstStyle>
          <a:p>
            <a:pPr>
              <a:defRPr/>
            </a:pPr>
            <a:fld id="{6708E042-A18E-4BAE-9828-AF961621C0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 id="2147484192" r:id="rId12"/>
    <p:sldLayoutId id="2147484193" r:id="rId13"/>
    <p:sldLayoutId id="2147484194" r:id="rId14"/>
    <p:sldLayoutId id="2147484195" r:id="rId15"/>
    <p:sldLayoutId id="2147484196" r:id="rId16"/>
    <p:sldLayoutId id="2147484197" r:id="rId17"/>
    <p:sldLayoutId id="2147484198" r:id="rId18"/>
    <p:sldLayoutId id="2147484199" r:id="rId19"/>
    <p:sldLayoutId id="2147484200"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11"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itchFamily="-111"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itchFamily="-111"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itchFamily="-111"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itchFamily="-111"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0.xml"/><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0.xml"/><Relationship Id="rId1" Type="http://schemas.openxmlformats.org/officeDocument/2006/relationships/vmlDrawing" Target="../drawings/vmlDrawing1.vml"/><Relationship Id="rId5" Type="http://schemas.openxmlformats.org/officeDocument/2006/relationships/oleObject" Target="../embeddings/Microsoft_Office_Excel_Chart2.xls"/><Relationship Id="rId4" Type="http://schemas.openxmlformats.org/officeDocument/2006/relationships/oleObject" Target="../embeddings/Microsoft_Office_Excel_Chart1.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0.xml"/><Relationship Id="rId1" Type="http://schemas.openxmlformats.org/officeDocument/2006/relationships/vmlDrawing" Target="../drawings/vmlDrawing2.vml"/><Relationship Id="rId5" Type="http://schemas.openxmlformats.org/officeDocument/2006/relationships/oleObject" Targe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22"/>
          <p:cNvSpPr txBox="1">
            <a:spLocks/>
          </p:cNvSpPr>
          <p:nvPr/>
        </p:nvSpPr>
        <p:spPr bwMode="auto">
          <a:xfrm>
            <a:off x="357188" y="4487863"/>
            <a:ext cx="8482012" cy="933450"/>
          </a:xfrm>
          <a:prstGeom prst="rect">
            <a:avLst/>
          </a:prstGeom>
          <a:noFill/>
          <a:ln w="9525">
            <a:noFill/>
            <a:miter lim="800000"/>
            <a:headEnd/>
            <a:tailEnd/>
          </a:ln>
        </p:spPr>
        <p:txBody>
          <a:bodyPr/>
          <a:lstStyle/>
          <a:p>
            <a:pPr defTabSz="914400"/>
            <a:r>
              <a:rPr lang="en-US" sz="3600" b="1">
                <a:solidFill>
                  <a:srgbClr val="E81F30"/>
                </a:solidFill>
              </a:rPr>
              <a:t>Chapter 1: Exploring Data</a:t>
            </a:r>
            <a:endParaRPr lang="en-US" sz="3200" b="1">
              <a:solidFill>
                <a:srgbClr val="E81F30"/>
              </a:solidFill>
            </a:endParaRPr>
          </a:p>
        </p:txBody>
      </p:sp>
      <p:sp>
        <p:nvSpPr>
          <p:cNvPr id="24579" name="Subtitle 123"/>
          <p:cNvSpPr txBox="1">
            <a:spLocks/>
          </p:cNvSpPr>
          <p:nvPr/>
        </p:nvSpPr>
        <p:spPr bwMode="auto">
          <a:xfrm>
            <a:off x="357188" y="5084763"/>
            <a:ext cx="8482012" cy="749300"/>
          </a:xfrm>
          <a:prstGeom prst="rect">
            <a:avLst/>
          </a:prstGeom>
          <a:noFill/>
          <a:ln w="9525">
            <a:noFill/>
            <a:miter lim="800000"/>
            <a:headEnd/>
            <a:tailEnd/>
          </a:ln>
        </p:spPr>
        <p:txBody>
          <a:bodyPr/>
          <a:lstStyle/>
          <a:p>
            <a:pPr defTabSz="914400">
              <a:spcBef>
                <a:spcPts val="300"/>
              </a:spcBef>
              <a:buClr>
                <a:schemeClr val="accent1"/>
              </a:buClr>
              <a:buSzPct val="75000"/>
              <a:buFont typeface="Wingdings" pitchFamily="-111" charset="2"/>
              <a:buNone/>
            </a:pPr>
            <a:r>
              <a:rPr lang="en-US" sz="2000" b="1">
                <a:solidFill>
                  <a:srgbClr val="E81F30"/>
                </a:solidFill>
              </a:rPr>
              <a:t>Section 1.1</a:t>
            </a:r>
          </a:p>
          <a:p>
            <a:pPr defTabSz="914400">
              <a:spcBef>
                <a:spcPts val="300"/>
              </a:spcBef>
              <a:buClr>
                <a:schemeClr val="accent1"/>
              </a:buClr>
              <a:buSzPct val="75000"/>
              <a:buFont typeface="Wingdings" pitchFamily="-111" charset="2"/>
              <a:buNone/>
            </a:pPr>
            <a:r>
              <a:rPr lang="en-US" b="1">
                <a:solidFill>
                  <a:srgbClr val="E81F30"/>
                </a:solidFill>
              </a:rPr>
              <a:t>Analyzing Categorical Data</a:t>
            </a:r>
            <a:endParaRPr lang="en-US" sz="1600" b="1">
              <a:solidFill>
                <a:srgbClr val="E81F30"/>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nvGraphicFramePr>
        <p:xfrm>
          <a:off x="269875" y="1257300"/>
          <a:ext cx="4360863" cy="2324104"/>
        </p:xfrm>
        <a:graphic>
          <a:graphicData uri="http://schemas.openxmlformats.org/drawingml/2006/table">
            <a:tbl>
              <a:tblPr/>
              <a:tblGrid>
                <a:gridCol w="2468563"/>
                <a:gridCol w="728662"/>
                <a:gridCol w="581025"/>
                <a:gridCol w="582613"/>
              </a:tblGrid>
              <a:tr h="2905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814"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32815" name="Vertical Text Placeholder 2"/>
          <p:cNvSpPr>
            <a:spLocks noGrp="1"/>
          </p:cNvSpPr>
          <p:nvPr>
            <p:ph type="body" orient="vert" idx="1"/>
          </p:nvPr>
        </p:nvSpPr>
        <p:spPr>
          <a:xfrm rot="16200000">
            <a:off x="3663951" y="-2452688"/>
            <a:ext cx="1289050" cy="7375525"/>
          </a:xfrm>
        </p:spPr>
        <p:txBody>
          <a:bodyPr/>
          <a:lstStyle/>
          <a:p>
            <a:pPr eaLnBrk="1" hangingPunct="1"/>
            <a:r>
              <a:rPr lang="en-US" sz="2400" b="1" smtClean="0">
                <a:solidFill>
                  <a:srgbClr val="000000"/>
                </a:solidFill>
                <a:ea typeface="ＭＳ Ｐゴシック" pitchFamily="-111" charset="-128"/>
              </a:rPr>
              <a:t>Two-Way Tables and Conditional Distributions</a:t>
            </a:r>
            <a:endParaRPr lang="en-US" sz="2400" smtClean="0">
              <a:solidFill>
                <a:srgbClr val="000000"/>
              </a:solidFill>
              <a:ea typeface="ＭＳ Ｐゴシック" pitchFamily="-111" charset="-128"/>
            </a:endParaRPr>
          </a:p>
          <a:p>
            <a:pPr eaLnBrk="1" hangingPunct="1"/>
            <a:endParaRPr lang="en-US" smtClean="0">
              <a:solidFill>
                <a:srgbClr val="000000"/>
              </a:solidFill>
              <a:ea typeface="ＭＳ Ｐゴシック" pitchFamily="-111" charset="-128"/>
            </a:endParaRPr>
          </a:p>
        </p:txBody>
      </p:sp>
      <p:graphicFrame>
        <p:nvGraphicFramePr>
          <p:cNvPr id="5" name="Table 4"/>
          <p:cNvGraphicFramePr>
            <a:graphicFrameLocks noGrp="1"/>
          </p:cNvGraphicFramePr>
          <p:nvPr/>
        </p:nvGraphicFramePr>
        <p:xfrm>
          <a:off x="174625" y="3716338"/>
          <a:ext cx="2516188" cy="2933700"/>
        </p:xfrm>
        <a:graphic>
          <a:graphicData uri="http://schemas.openxmlformats.org/drawingml/2006/table">
            <a:tbl>
              <a:tblPr/>
              <a:tblGrid>
                <a:gridCol w="1420813"/>
                <a:gridCol w="1095375"/>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98/2459 = </a:t>
                      </a:r>
                      <a:r>
                        <a:rPr kumimoji="0" lang="en-US" sz="1400" b="1" i="0" u="none" strike="noStrike" cap="none" normalizeH="0" baseline="0" smtClean="0">
                          <a:ln>
                            <a:noFill/>
                          </a:ln>
                          <a:solidFill>
                            <a:schemeClr val="tx1"/>
                          </a:solidFill>
                          <a:effectLst/>
                          <a:latin typeface="Arial" charset="0"/>
                          <a:ea typeface="ＭＳ Ｐゴシック" pitchFamily="-111" charset="-128"/>
                        </a:rPr>
                        <a:t>4.0%</a:t>
                      </a:r>
                      <a:r>
                        <a:rPr kumimoji="0" lang="en-US" sz="1400" b="0" i="0" u="none" strike="noStrike" cap="none" normalizeH="0" baseline="0" smtClean="0">
                          <a:ln>
                            <a:noFill/>
                          </a:ln>
                          <a:solidFill>
                            <a:schemeClr val="tx1"/>
                          </a:solidFill>
                          <a:effectLst/>
                          <a:latin typeface="Arial" charset="0"/>
                          <a:ea typeface="ＭＳ Ｐゴシック" pitchFamily="-111"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Some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286/2459 = </a:t>
                      </a:r>
                      <a:r>
                        <a:rPr kumimoji="0" lang="en-US" sz="1400" b="1" i="0" u="none" strike="noStrike" cap="none" normalizeH="0" baseline="0" smtClean="0">
                          <a:ln>
                            <a:noFill/>
                          </a:ln>
                          <a:solidFill>
                            <a:schemeClr val="tx1"/>
                          </a:solidFill>
                          <a:effectLst/>
                          <a:latin typeface="Arial" charset="0"/>
                          <a:ea typeface="ＭＳ Ｐゴシック" pitchFamily="-111" charset="-128"/>
                        </a:rPr>
                        <a:t>11.6%</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720/2459 = </a:t>
                      </a:r>
                      <a:r>
                        <a:rPr kumimoji="0" lang="en-US" sz="1400" b="1" i="0" u="none" strike="noStrike" cap="none" normalizeH="0" baseline="0" smtClean="0">
                          <a:ln>
                            <a:noFill/>
                          </a:ln>
                          <a:solidFill>
                            <a:schemeClr val="tx1"/>
                          </a:solidFill>
                          <a:effectLst/>
                          <a:latin typeface="Arial" charset="0"/>
                          <a:ea typeface="ＭＳ Ｐゴシック" pitchFamily="-111" charset="-128"/>
                        </a:rPr>
                        <a:t>29.3%</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758/2459 = </a:t>
                      </a:r>
                      <a:r>
                        <a:rPr kumimoji="0" lang="en-US" sz="1400" b="1" i="0" u="none" strike="noStrike" cap="none" normalizeH="0" baseline="0" smtClean="0">
                          <a:ln>
                            <a:noFill/>
                          </a:ln>
                          <a:solidFill>
                            <a:schemeClr val="tx1"/>
                          </a:solidFill>
                          <a:effectLst/>
                          <a:latin typeface="Arial" charset="0"/>
                          <a:ea typeface="ＭＳ Ｐゴシック" pitchFamily="-111" charset="-128"/>
                        </a:rPr>
                        <a:t>30.8%</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597/2459 = </a:t>
                      </a:r>
                      <a:r>
                        <a:rPr kumimoji="0" lang="en-US" sz="1400" b="1" i="0" u="none" strike="noStrike" cap="none" normalizeH="0" baseline="0" smtClean="0">
                          <a:ln>
                            <a:noFill/>
                          </a:ln>
                          <a:solidFill>
                            <a:schemeClr val="tx1"/>
                          </a:solidFill>
                          <a:effectLst/>
                          <a:latin typeface="Arial" charset="0"/>
                          <a:ea typeface="ＭＳ Ｐゴシック" pitchFamily="-111" charset="-128"/>
                        </a:rPr>
                        <a:t>24.3%</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169863" y="1027113"/>
            <a:ext cx="1976437" cy="307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Example, p. 15</a:t>
            </a:r>
            <a:endParaRPr lang="en-US" sz="1400">
              <a:solidFill>
                <a:srgbClr val="000000"/>
              </a:solidFill>
              <a:ea typeface="ＭＳ Ｐゴシック" pitchFamily="-111" charset="-128"/>
            </a:endParaRPr>
          </a:p>
        </p:txBody>
      </p:sp>
      <p:sp>
        <p:nvSpPr>
          <p:cNvPr id="32840" name="TextBox 7"/>
          <p:cNvSpPr txBox="1">
            <a:spLocks noChangeArrowheads="1"/>
          </p:cNvSpPr>
          <p:nvPr/>
        </p:nvSpPr>
        <p:spPr bwMode="auto">
          <a:xfrm>
            <a:off x="4770438" y="1347788"/>
            <a:ext cx="3225800" cy="2032000"/>
          </a:xfrm>
          <a:prstGeom prst="rect">
            <a:avLst/>
          </a:prstGeom>
          <a:noFill/>
          <a:ln w="9525">
            <a:noFill/>
            <a:miter lim="800000"/>
            <a:headEnd/>
            <a:tailEnd/>
          </a:ln>
        </p:spPr>
        <p:txBody>
          <a:bodyPr>
            <a:spAutoFit/>
          </a:bodyPr>
          <a:lstStyle/>
          <a:p>
            <a:r>
              <a:rPr lang="en-US">
                <a:latin typeface="Rockwell" pitchFamily="-111" charset="0"/>
              </a:rPr>
              <a:t>Calculate the conditional distribution of opinion among males.</a:t>
            </a:r>
          </a:p>
          <a:p>
            <a:r>
              <a:rPr lang="en-US">
                <a:latin typeface="Rockwell" pitchFamily="-111" charset="0"/>
              </a:rPr>
              <a:t>Examine the relationship between gender and opinion.</a:t>
            </a:r>
          </a:p>
          <a:p>
            <a:endParaRPr lang="en-US">
              <a:latin typeface="Rockwell" pitchFamily="-111" charset="0"/>
            </a:endParaRPr>
          </a:p>
        </p:txBody>
      </p:sp>
      <p:graphicFrame>
        <p:nvGraphicFramePr>
          <p:cNvPr id="11" name="Chart 10"/>
          <p:cNvGraphicFramePr>
            <a:graphicFrameLocks/>
          </p:cNvGraphicFramePr>
          <p:nvPr/>
        </p:nvGraphicFramePr>
        <p:xfrm>
          <a:off x="3897313" y="3656013"/>
          <a:ext cx="4411662" cy="3105150"/>
        </p:xfrm>
        <a:graphic>
          <a:graphicData uri="http://schemas.openxmlformats.org/drawingml/2006/chart">
            <c:chart xmlns:c="http://schemas.openxmlformats.org/drawingml/2006/chart" xmlns:r="http://schemas.openxmlformats.org/officeDocument/2006/relationships" r:id="rId3"/>
          </a:graphicData>
        </a:graphic>
      </p:graphicFrame>
      <p:sp>
        <p:nvSpPr>
          <p:cNvPr id="12" name="Curved Down Arrow 11"/>
          <p:cNvSpPr/>
          <p:nvPr/>
        </p:nvSpPr>
        <p:spPr>
          <a:xfrm rot="18246188" flipH="1">
            <a:off x="632498" y="1841746"/>
            <a:ext cx="3277652" cy="110596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graphicFrame>
        <p:nvGraphicFramePr>
          <p:cNvPr id="16" name="Table 15"/>
          <p:cNvGraphicFramePr>
            <a:graphicFrameLocks noGrp="1"/>
          </p:cNvGraphicFramePr>
          <p:nvPr/>
        </p:nvGraphicFramePr>
        <p:xfrm>
          <a:off x="2690813" y="3716338"/>
          <a:ext cx="1130300" cy="2938780"/>
        </p:xfrm>
        <a:graphic>
          <a:graphicData uri="http://schemas.openxmlformats.org/drawingml/2006/table">
            <a:tbl>
              <a:tblPr/>
              <a:tblGrid>
                <a:gridCol w="1130300"/>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96/2367 = </a:t>
                      </a:r>
                      <a:r>
                        <a:rPr kumimoji="0" lang="en-US" sz="1400" b="1" i="0" u="none" strike="noStrike" cap="none" normalizeH="0" baseline="0" smtClean="0">
                          <a:ln>
                            <a:noFill/>
                          </a:ln>
                          <a:solidFill>
                            <a:schemeClr val="tx1"/>
                          </a:solidFill>
                          <a:effectLst/>
                          <a:latin typeface="Arial" charset="0"/>
                          <a:ea typeface="ＭＳ Ｐゴシック" pitchFamily="-111" charset="-128"/>
                        </a:rPr>
                        <a:t>4.1%</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426/2367 = </a:t>
                      </a:r>
                      <a:r>
                        <a:rPr kumimoji="0" lang="en-US" sz="1400" b="1" i="0" u="none" strike="noStrike" cap="none" normalizeH="0" baseline="0" smtClean="0">
                          <a:ln>
                            <a:noFill/>
                          </a:ln>
                          <a:solidFill>
                            <a:schemeClr val="tx1"/>
                          </a:solidFill>
                          <a:effectLst/>
                          <a:latin typeface="Arial" charset="0"/>
                          <a:ea typeface="ＭＳ Ｐゴシック" pitchFamily="-111" charset="-128"/>
                        </a:rPr>
                        <a:t>18.0%</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696/2367 = </a:t>
                      </a:r>
                      <a:r>
                        <a:rPr kumimoji="0" lang="en-US" sz="1400" b="1" i="0" u="none" strike="noStrike" cap="none" normalizeH="0" baseline="0" smtClean="0">
                          <a:ln>
                            <a:noFill/>
                          </a:ln>
                          <a:solidFill>
                            <a:schemeClr val="tx1"/>
                          </a:solidFill>
                          <a:effectLst/>
                          <a:latin typeface="Arial" charset="0"/>
                          <a:ea typeface="ＭＳ Ｐゴシック" pitchFamily="-111" charset="-128"/>
                        </a:rPr>
                        <a:t>29.4%</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663/2367 = </a:t>
                      </a:r>
                      <a:r>
                        <a:rPr kumimoji="0" lang="en-US" sz="1400" b="1" i="0" u="none" strike="noStrike" cap="none" normalizeH="0" baseline="0" smtClean="0">
                          <a:ln>
                            <a:noFill/>
                          </a:ln>
                          <a:solidFill>
                            <a:schemeClr val="tx1"/>
                          </a:solidFill>
                          <a:effectLst/>
                          <a:latin typeface="Arial" charset="0"/>
                          <a:ea typeface="ＭＳ Ｐゴシック" pitchFamily="-111" charset="-128"/>
                        </a:rPr>
                        <a:t>28.0%</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486/2367 = </a:t>
                      </a:r>
                      <a:r>
                        <a:rPr kumimoji="0" lang="en-US" sz="1400" b="1" i="0" u="none" strike="noStrike" cap="none" normalizeH="0" baseline="0" smtClean="0">
                          <a:ln>
                            <a:noFill/>
                          </a:ln>
                          <a:solidFill>
                            <a:schemeClr val="tx1"/>
                          </a:solidFill>
                          <a:effectLst/>
                          <a:latin typeface="Arial" charset="0"/>
                          <a:ea typeface="ＭＳ Ｐゴシック" pitchFamily="-111" charset="-128"/>
                        </a:rPr>
                        <a:t>20.5%</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 name="Chart 16"/>
          <p:cNvGraphicFramePr>
            <a:graphicFrameLocks/>
          </p:cNvGraphicFramePr>
          <p:nvPr/>
        </p:nvGraphicFramePr>
        <p:xfrm>
          <a:off x="3895725" y="3670300"/>
          <a:ext cx="4435475" cy="31051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nvGraphicFramePr>
        <p:xfrm>
          <a:off x="3860800" y="3656013"/>
          <a:ext cx="4460875" cy="3105150"/>
        </p:xfrm>
        <a:graphic>
          <a:graphicData uri="http://schemas.openxmlformats.org/drawingml/2006/chart">
            <c:chart xmlns:c="http://schemas.openxmlformats.org/drawingml/2006/chart" xmlns:r="http://schemas.openxmlformats.org/officeDocument/2006/relationships" r:id="rId5"/>
          </a:graphicData>
        </a:graphic>
      </p:graphicFrame>
      <p:sp>
        <p:nvSpPr>
          <p:cNvPr id="13" name="Curved Down Arrow 12"/>
          <p:cNvSpPr/>
          <p:nvPr/>
        </p:nvSpPr>
        <p:spPr>
          <a:xfrm rot="10800000" flipH="1">
            <a:off x="2630072" y="6316607"/>
            <a:ext cx="1792937" cy="48248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7" grpId="0">
        <p:bldAsOne/>
      </p:bldGraphic>
      <p:bldGraphic spid="1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33795" name="Vertical Text Placeholder 2"/>
          <p:cNvSpPr>
            <a:spLocks noGrp="1"/>
          </p:cNvSpPr>
          <p:nvPr>
            <p:ph type="body" orient="vert" idx="1"/>
          </p:nvPr>
        </p:nvSpPr>
        <p:spPr>
          <a:xfrm rot="16200000">
            <a:off x="3218657" y="-2007394"/>
            <a:ext cx="2179638" cy="7375525"/>
          </a:xfrm>
        </p:spPr>
        <p:txBody>
          <a:bodyPr/>
          <a:lstStyle/>
          <a:p>
            <a:pPr eaLnBrk="1" hangingPunct="1"/>
            <a:r>
              <a:rPr lang="en-US" sz="2400" b="1" smtClean="0">
                <a:solidFill>
                  <a:srgbClr val="000000"/>
                </a:solidFill>
                <a:ea typeface="ＭＳ Ｐゴシック" pitchFamily="-111" charset="-128"/>
              </a:rPr>
              <a:t>Organizing a Statistical Problem</a:t>
            </a:r>
            <a:endParaRPr lang="en-US" sz="2400" smtClean="0">
              <a:solidFill>
                <a:srgbClr val="000000"/>
              </a:solidFill>
              <a:ea typeface="ＭＳ Ｐゴシック" pitchFamily="-111" charset="-128"/>
            </a:endParaRPr>
          </a:p>
          <a:p>
            <a:pPr eaLnBrk="1" hangingPunct="1"/>
            <a:r>
              <a:rPr lang="en-US" smtClean="0">
                <a:solidFill>
                  <a:srgbClr val="000000"/>
                </a:solidFill>
                <a:ea typeface="ＭＳ Ｐゴシック" pitchFamily="-111" charset="-128"/>
              </a:rPr>
              <a:t>As you learn more about statistics, you will be asked to solve more complex problems.</a:t>
            </a:r>
          </a:p>
          <a:p>
            <a:pPr eaLnBrk="1" hangingPunct="1"/>
            <a:r>
              <a:rPr lang="en-US" smtClean="0">
                <a:solidFill>
                  <a:srgbClr val="000000"/>
                </a:solidFill>
                <a:ea typeface="ＭＳ Ｐゴシック" pitchFamily="-111" charset="-128"/>
              </a:rPr>
              <a:t>Here is a four-step process you can follow.</a:t>
            </a:r>
          </a:p>
        </p:txBody>
      </p:sp>
      <p:sp>
        <p:nvSpPr>
          <p:cNvPr id="4" name="TextBox 3"/>
          <p:cNvSpPr txBox="1"/>
          <p:nvPr/>
        </p:nvSpPr>
        <p:spPr>
          <a:xfrm>
            <a:off x="620713" y="3159125"/>
            <a:ext cx="7375525" cy="32480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endParaRPr lang="en-US" sz="2000" b="1">
              <a:solidFill>
                <a:srgbClr val="000000"/>
              </a:solidFill>
              <a:ea typeface="ＭＳ Ｐゴシック" pitchFamily="-111" charset="-128"/>
            </a:endParaRPr>
          </a:p>
          <a:p>
            <a:pPr>
              <a:spcAft>
                <a:spcPts val="1800"/>
              </a:spcAft>
              <a:defRPr/>
            </a:pPr>
            <a:r>
              <a:rPr lang="en-US" sz="2000" b="1">
                <a:solidFill>
                  <a:srgbClr val="000000"/>
                </a:solidFill>
                <a:ea typeface="ＭＳ Ｐゴシック" pitchFamily="-111" charset="-128"/>
              </a:rPr>
              <a:t>State:</a:t>
            </a:r>
            <a:r>
              <a:rPr lang="en-US" sz="2000">
                <a:solidFill>
                  <a:srgbClr val="000000"/>
                </a:solidFill>
                <a:ea typeface="ＭＳ Ｐゴシック" pitchFamily="-111" charset="-128"/>
              </a:rPr>
              <a:t> What’s the question that you’re trying to answer?</a:t>
            </a:r>
          </a:p>
          <a:p>
            <a:pPr>
              <a:spcAft>
                <a:spcPts val="1800"/>
              </a:spcAft>
              <a:defRPr/>
            </a:pPr>
            <a:r>
              <a:rPr lang="en-US" sz="2000" b="1">
                <a:solidFill>
                  <a:srgbClr val="000000"/>
                </a:solidFill>
                <a:ea typeface="ＭＳ Ｐゴシック" pitchFamily="-111" charset="-128"/>
              </a:rPr>
              <a:t>Plan:</a:t>
            </a:r>
            <a:r>
              <a:rPr lang="en-US" sz="2000">
                <a:solidFill>
                  <a:srgbClr val="000000"/>
                </a:solidFill>
                <a:ea typeface="ＭＳ Ｐゴシック" pitchFamily="-111" charset="-128"/>
              </a:rPr>
              <a:t> How will you go about answering the question? What statistical techniques does this problem call for?</a:t>
            </a:r>
          </a:p>
          <a:p>
            <a:pPr>
              <a:spcAft>
                <a:spcPts val="1800"/>
              </a:spcAft>
              <a:defRPr/>
            </a:pPr>
            <a:r>
              <a:rPr lang="en-US" sz="2000" b="1">
                <a:solidFill>
                  <a:srgbClr val="000000"/>
                </a:solidFill>
                <a:ea typeface="ＭＳ Ｐゴシック" pitchFamily="-111" charset="-128"/>
              </a:rPr>
              <a:t>Do: </a:t>
            </a:r>
            <a:r>
              <a:rPr lang="en-US" sz="2000">
                <a:solidFill>
                  <a:srgbClr val="000000"/>
                </a:solidFill>
                <a:ea typeface="ＭＳ Ｐゴシック" pitchFamily="-111" charset="-128"/>
              </a:rPr>
              <a:t>Make graphs and carry out needed calculations.</a:t>
            </a:r>
          </a:p>
          <a:p>
            <a:pPr>
              <a:defRPr/>
            </a:pPr>
            <a:r>
              <a:rPr lang="en-US" sz="2000" b="1">
                <a:solidFill>
                  <a:srgbClr val="000000"/>
                </a:solidFill>
                <a:ea typeface="ＭＳ Ｐゴシック" pitchFamily="-111" charset="-128"/>
              </a:rPr>
              <a:t>Conclude:</a:t>
            </a:r>
            <a:r>
              <a:rPr lang="en-US" sz="2000">
                <a:solidFill>
                  <a:srgbClr val="000000"/>
                </a:solidFill>
                <a:ea typeface="ＭＳ Ｐゴシック" pitchFamily="-111" charset="-128"/>
              </a:rPr>
              <a:t> Give your practical conclusion in the setting of the real-world problem.</a:t>
            </a:r>
          </a:p>
          <a:p>
            <a:pPr>
              <a:spcAft>
                <a:spcPts val="1800"/>
              </a:spcAft>
              <a:defRPr/>
            </a:pPr>
            <a:endParaRPr lang="en-US" sz="2000" b="1">
              <a:solidFill>
                <a:srgbClr val="000000"/>
              </a:solidFill>
              <a:ea typeface="ＭＳ Ｐゴシック" pitchFamily="-111" charset="-128"/>
            </a:endParaRPr>
          </a:p>
        </p:txBody>
      </p:sp>
      <p:sp>
        <p:nvSpPr>
          <p:cNvPr id="5" name="TextBox 4"/>
          <p:cNvSpPr txBox="1"/>
          <p:nvPr/>
        </p:nvSpPr>
        <p:spPr>
          <a:xfrm>
            <a:off x="792480" y="2851388"/>
            <a:ext cx="7040880"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en-US" b="1" dirty="0"/>
              <a:t>How to Organize a Statistical Problem: A Four-Step Process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bg/>
                                          </p:spTgt>
                                        </p:tgtEl>
                                        <p:attrNameLst>
                                          <p:attrName>style.visibility</p:attrName>
                                        </p:attrNameLst>
                                      </p:cBhvr>
                                      <p:to>
                                        <p:strVal val="visible"/>
                                      </p:to>
                                    </p:set>
                                    <p:animEffect transition="in" filter="fade">
                                      <p:cBhvr>
                                        <p:cTn id="10" dur="1000"/>
                                        <p:tgtEl>
                                          <p:spTgt spid="4">
                                            <p:bg/>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0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3200" b="1" smtClean="0">
                <a:solidFill>
                  <a:srgbClr val="E81F30"/>
                </a:solidFill>
                <a:ea typeface="ＭＳ Ｐゴシック" pitchFamily="-111" charset="-128"/>
              </a:rPr>
              <a:t>Section 1.1</a:t>
            </a:r>
            <a:br>
              <a:rPr lang="en-US" sz="3200" b="1" smtClean="0">
                <a:solidFill>
                  <a:srgbClr val="E81F30"/>
                </a:solidFill>
                <a:ea typeface="ＭＳ Ｐゴシック" pitchFamily="-111" charset="-128"/>
              </a:rPr>
            </a:br>
            <a:r>
              <a:rPr lang="en-US" sz="3200" b="1" smtClean="0">
                <a:solidFill>
                  <a:srgbClr val="E81F30"/>
                </a:solidFill>
                <a:ea typeface="ＭＳ Ｐゴシック" pitchFamily="-111" charset="-128"/>
              </a:rPr>
              <a:t>Analyzing Categorical Data</a:t>
            </a:r>
            <a:endParaRPr lang="en-US" sz="3200" b="1" smtClean="0">
              <a:ea typeface="ＭＳ Ｐゴシック" pitchFamily="-111" charset="-128"/>
            </a:endParaRPr>
          </a:p>
        </p:txBody>
      </p:sp>
      <p:sp>
        <p:nvSpPr>
          <p:cNvPr id="3" name="Content Placeholder 2"/>
          <p:cNvSpPr>
            <a:spLocks noGrp="1"/>
          </p:cNvSpPr>
          <p:nvPr>
            <p:ph sz="half" idx="2"/>
          </p:nvPr>
        </p:nvSpPr>
        <p:spPr>
          <a:xfrm>
            <a:off x="496888" y="2447925"/>
            <a:ext cx="8402637" cy="4252913"/>
          </a:xfrm>
        </p:spPr>
        <p:txBody>
          <a:bodyPr/>
          <a:lstStyle/>
          <a:p>
            <a:pPr eaLnBrk="1" hangingPunct="1">
              <a:lnSpc>
                <a:spcPct val="90000"/>
              </a:lnSpc>
              <a:spcAft>
                <a:spcPts val="2400"/>
              </a:spcAft>
              <a:buFont typeface="Wingdings" pitchFamily="-111" charset="2"/>
              <a:buNone/>
            </a:pPr>
            <a:r>
              <a:rPr lang="en-US" sz="1900" smtClean="0">
                <a:solidFill>
                  <a:srgbClr val="000000"/>
                </a:solidFill>
                <a:ea typeface="ＭＳ Ｐゴシック" pitchFamily="-111" charset="-128"/>
              </a:rPr>
              <a:t>In this section, we learned that…</a:t>
            </a:r>
          </a:p>
          <a:p>
            <a:pPr lvl="1" eaLnBrk="1" hangingPunct="1">
              <a:lnSpc>
                <a:spcPct val="90000"/>
              </a:lnSpc>
              <a:spcAft>
                <a:spcPts val="1200"/>
              </a:spcAft>
              <a:buClr>
                <a:srgbClr val="E81F30"/>
              </a:buClr>
              <a:buFont typeface="Wingdings" pitchFamily="-111" charset="2"/>
              <a:buChar char="ü"/>
            </a:pPr>
            <a:r>
              <a:rPr lang="en-US" sz="1900" smtClean="0">
                <a:solidFill>
                  <a:srgbClr val="000000"/>
                </a:solidFill>
                <a:ea typeface="ＭＳ Ｐゴシック" pitchFamily="-111" charset="-128"/>
              </a:rPr>
              <a:t>The distribution of a categorical variable lists the categories and gives the count or percent of individuals that fall into each category.</a:t>
            </a:r>
          </a:p>
          <a:p>
            <a:pPr lvl="1" eaLnBrk="1" hangingPunct="1">
              <a:lnSpc>
                <a:spcPct val="90000"/>
              </a:lnSpc>
              <a:spcAft>
                <a:spcPts val="1200"/>
              </a:spcAft>
              <a:buClr>
                <a:srgbClr val="E81F30"/>
              </a:buClr>
              <a:buFont typeface="Wingdings" pitchFamily="-111" charset="2"/>
              <a:buChar char="ü"/>
            </a:pPr>
            <a:r>
              <a:rPr lang="en-US" sz="1900" b="1" smtClean="0">
                <a:solidFill>
                  <a:srgbClr val="000000"/>
                </a:solidFill>
                <a:ea typeface="ＭＳ Ｐゴシック" pitchFamily="-111" charset="-128"/>
              </a:rPr>
              <a:t>Pie charts</a:t>
            </a:r>
            <a:r>
              <a:rPr lang="en-US" sz="1900" smtClean="0">
                <a:solidFill>
                  <a:srgbClr val="000000"/>
                </a:solidFill>
                <a:ea typeface="ＭＳ Ｐゴシック" pitchFamily="-111" charset="-128"/>
              </a:rPr>
              <a:t> and </a:t>
            </a:r>
            <a:r>
              <a:rPr lang="en-US" sz="1900" b="1" smtClean="0">
                <a:solidFill>
                  <a:srgbClr val="000000"/>
                </a:solidFill>
                <a:ea typeface="ＭＳ Ｐゴシック" pitchFamily="-111" charset="-128"/>
              </a:rPr>
              <a:t>bar graphs</a:t>
            </a:r>
            <a:r>
              <a:rPr lang="en-US" sz="1900" smtClean="0">
                <a:solidFill>
                  <a:srgbClr val="000000"/>
                </a:solidFill>
                <a:ea typeface="ＭＳ Ｐゴシック" pitchFamily="-111" charset="-128"/>
              </a:rPr>
              <a:t> display the distribution of a categorical variable.</a:t>
            </a:r>
          </a:p>
          <a:p>
            <a:pPr lvl="1" eaLnBrk="1" hangingPunct="1">
              <a:lnSpc>
                <a:spcPct val="90000"/>
              </a:lnSpc>
              <a:spcAft>
                <a:spcPts val="1200"/>
              </a:spcAft>
              <a:buClr>
                <a:srgbClr val="E81F30"/>
              </a:buClr>
              <a:buFont typeface="Wingdings" pitchFamily="-111" charset="2"/>
              <a:buChar char="ü"/>
            </a:pPr>
            <a:r>
              <a:rPr lang="en-US" sz="1900" smtClean="0">
                <a:solidFill>
                  <a:srgbClr val="000000"/>
                </a:solidFill>
                <a:ea typeface="ＭＳ Ｐゴシック" pitchFamily="-111" charset="-128"/>
              </a:rPr>
              <a:t>A </a:t>
            </a:r>
            <a:r>
              <a:rPr lang="en-US" sz="1900" b="1" smtClean="0">
                <a:solidFill>
                  <a:srgbClr val="000000"/>
                </a:solidFill>
                <a:ea typeface="ＭＳ Ｐゴシック" pitchFamily="-111" charset="-128"/>
              </a:rPr>
              <a:t>two-way table</a:t>
            </a:r>
            <a:r>
              <a:rPr lang="en-US" sz="1900" smtClean="0">
                <a:solidFill>
                  <a:srgbClr val="000000"/>
                </a:solidFill>
                <a:ea typeface="ＭＳ Ｐゴシック" pitchFamily="-111" charset="-128"/>
              </a:rPr>
              <a:t> of counts organizes data about two categorical variables.</a:t>
            </a:r>
          </a:p>
          <a:p>
            <a:pPr lvl="1" eaLnBrk="1" hangingPunct="1">
              <a:lnSpc>
                <a:spcPct val="90000"/>
              </a:lnSpc>
              <a:spcAft>
                <a:spcPts val="1200"/>
              </a:spcAft>
              <a:buClr>
                <a:srgbClr val="E81F30"/>
              </a:buClr>
              <a:buFont typeface="Wingdings" pitchFamily="-111" charset="2"/>
              <a:buChar char="ü"/>
            </a:pPr>
            <a:r>
              <a:rPr lang="en-US" sz="1900" smtClean="0">
                <a:solidFill>
                  <a:srgbClr val="000000"/>
                </a:solidFill>
                <a:ea typeface="ＭＳ Ｐゴシック" pitchFamily="-111" charset="-128"/>
              </a:rPr>
              <a:t>The row-totals and column-totals in a two-way table give the </a:t>
            </a:r>
            <a:r>
              <a:rPr lang="en-US" sz="1900" b="1" smtClean="0">
                <a:solidFill>
                  <a:srgbClr val="000000"/>
                </a:solidFill>
                <a:ea typeface="ＭＳ Ｐゴシック" pitchFamily="-111" charset="-128"/>
              </a:rPr>
              <a:t>marginal distributions</a:t>
            </a:r>
            <a:r>
              <a:rPr lang="en-US" sz="1900" smtClean="0">
                <a:solidFill>
                  <a:srgbClr val="000000"/>
                </a:solidFill>
                <a:ea typeface="ＭＳ Ｐゴシック" pitchFamily="-111" charset="-128"/>
              </a:rPr>
              <a:t> of the two individual variables.</a:t>
            </a:r>
          </a:p>
          <a:p>
            <a:pPr lvl="1" eaLnBrk="1" hangingPunct="1">
              <a:lnSpc>
                <a:spcPct val="90000"/>
              </a:lnSpc>
              <a:spcAft>
                <a:spcPts val="1200"/>
              </a:spcAft>
              <a:buClr>
                <a:srgbClr val="E81F30"/>
              </a:buClr>
              <a:buFont typeface="Wingdings" pitchFamily="-111" charset="2"/>
              <a:buChar char="ü"/>
            </a:pPr>
            <a:r>
              <a:rPr lang="en-US" sz="1900" smtClean="0">
                <a:solidFill>
                  <a:srgbClr val="000000"/>
                </a:solidFill>
                <a:ea typeface="ＭＳ Ｐゴシック" pitchFamily="-111" charset="-128"/>
              </a:rPr>
              <a:t>There are two sets of </a:t>
            </a:r>
            <a:r>
              <a:rPr lang="en-US" sz="1900" b="1" smtClean="0">
                <a:solidFill>
                  <a:srgbClr val="000000"/>
                </a:solidFill>
                <a:ea typeface="ＭＳ Ｐゴシック" pitchFamily="-111" charset="-128"/>
              </a:rPr>
              <a:t>conditional distributions</a:t>
            </a:r>
            <a:r>
              <a:rPr lang="en-US" sz="1900" smtClean="0">
                <a:solidFill>
                  <a:srgbClr val="000000"/>
                </a:solidFill>
                <a:ea typeface="ＭＳ Ｐゴシック" pitchFamily="-111" charset="-128"/>
              </a:rPr>
              <a:t> for a two-way table.</a:t>
            </a:r>
          </a:p>
          <a:p>
            <a:pPr lvl="1" eaLnBrk="1" hangingPunct="1">
              <a:lnSpc>
                <a:spcPct val="90000"/>
              </a:lnSpc>
              <a:spcAft>
                <a:spcPts val="1200"/>
              </a:spcAft>
              <a:buClr>
                <a:srgbClr val="E81F30"/>
              </a:buClr>
              <a:buFont typeface="Wingdings" pitchFamily="-111" charset="2"/>
              <a:buChar char="ü"/>
            </a:pPr>
            <a:endParaRPr lang="en-US" sz="1900" smtClean="0">
              <a:solidFill>
                <a:srgbClr val="000000"/>
              </a:solidFill>
              <a:ea typeface="ＭＳ Ｐゴシック" pitchFamily="-111" charset="-128"/>
            </a:endParaRP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defRPr/>
            </a:pPr>
            <a:r>
              <a:rPr lang="en-US" sz="2000" b="1" smtClean="0">
                <a:ea typeface="ＭＳ Ｐゴシック" pitchFamily="-111" charset="-128"/>
              </a:rPr>
              <a:t>Summary</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z="3200" b="1" smtClean="0">
                <a:solidFill>
                  <a:srgbClr val="E81F30"/>
                </a:solidFill>
                <a:ea typeface="ＭＳ Ｐゴシック" pitchFamily="-111" charset="-128"/>
              </a:rPr>
              <a:t>Section 1.1</a:t>
            </a:r>
            <a:br>
              <a:rPr lang="en-US" sz="3200" b="1" smtClean="0">
                <a:solidFill>
                  <a:srgbClr val="E81F30"/>
                </a:solidFill>
                <a:ea typeface="ＭＳ Ｐゴシック" pitchFamily="-111" charset="-128"/>
              </a:rPr>
            </a:br>
            <a:r>
              <a:rPr lang="en-US" sz="3200" b="1" smtClean="0">
                <a:solidFill>
                  <a:srgbClr val="E81F30"/>
                </a:solidFill>
                <a:ea typeface="ＭＳ Ｐゴシック" pitchFamily="-111" charset="-128"/>
              </a:rPr>
              <a:t>Analyzing Categorical Data</a:t>
            </a:r>
            <a:endParaRPr lang="en-US" sz="3200" b="1" smtClean="0">
              <a:ea typeface="ＭＳ Ｐゴシック" pitchFamily="-111" charset="-128"/>
            </a:endParaRPr>
          </a:p>
        </p:txBody>
      </p:sp>
      <p:sp>
        <p:nvSpPr>
          <p:cNvPr id="3" name="Content Placeholder 2"/>
          <p:cNvSpPr>
            <a:spLocks noGrp="1"/>
          </p:cNvSpPr>
          <p:nvPr>
            <p:ph sz="half" idx="2"/>
          </p:nvPr>
        </p:nvSpPr>
        <p:spPr>
          <a:xfrm>
            <a:off x="496888" y="2447925"/>
            <a:ext cx="8402637" cy="4252913"/>
          </a:xfrm>
        </p:spPr>
        <p:txBody>
          <a:bodyPr/>
          <a:lstStyle/>
          <a:p>
            <a:pPr eaLnBrk="1" hangingPunct="1">
              <a:spcAft>
                <a:spcPts val="2400"/>
              </a:spcAft>
              <a:buFont typeface="Wingdings" pitchFamily="-111" charset="2"/>
              <a:buNone/>
            </a:pPr>
            <a:r>
              <a:rPr lang="en-US" sz="2000" smtClean="0">
                <a:solidFill>
                  <a:srgbClr val="000000"/>
                </a:solidFill>
                <a:ea typeface="ＭＳ Ｐゴシック" pitchFamily="-111" charset="-128"/>
              </a:rPr>
              <a:t>In this section, we learned that…</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We can use a </a:t>
            </a:r>
            <a:r>
              <a:rPr lang="en-US" sz="2000" b="1" smtClean="0">
                <a:solidFill>
                  <a:srgbClr val="000000"/>
                </a:solidFill>
                <a:ea typeface="ＭＳ Ｐゴシック" pitchFamily="-111" charset="-128"/>
              </a:rPr>
              <a:t>side-by-side bar graph</a:t>
            </a:r>
            <a:r>
              <a:rPr lang="en-US" sz="2000" smtClean="0">
                <a:solidFill>
                  <a:srgbClr val="000000"/>
                </a:solidFill>
                <a:ea typeface="ＭＳ Ｐゴシック" pitchFamily="-111" charset="-128"/>
              </a:rPr>
              <a:t> or a </a:t>
            </a:r>
            <a:r>
              <a:rPr lang="en-US" sz="2000" b="1" smtClean="0">
                <a:solidFill>
                  <a:srgbClr val="000000"/>
                </a:solidFill>
                <a:ea typeface="ＭＳ Ｐゴシック" pitchFamily="-111" charset="-128"/>
              </a:rPr>
              <a:t>segmented bar graph</a:t>
            </a:r>
            <a:r>
              <a:rPr lang="en-US" sz="2000" smtClean="0">
                <a:solidFill>
                  <a:srgbClr val="000000"/>
                </a:solidFill>
                <a:ea typeface="ＭＳ Ｐゴシック" pitchFamily="-111" charset="-128"/>
              </a:rPr>
              <a:t> to display conditional distributions.</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To describe the association between the row and column variables, compare an appropriate set of conditional distributions.</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Even a strong association between two categorical variables can be influenced by other variables lurking in the background.</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You can organize many problems using the four steps </a:t>
            </a:r>
            <a:r>
              <a:rPr lang="en-US" sz="2000" b="1" smtClean="0">
                <a:solidFill>
                  <a:srgbClr val="000000"/>
                </a:solidFill>
                <a:ea typeface="ＭＳ Ｐゴシック" pitchFamily="-111" charset="-128"/>
              </a:rPr>
              <a:t>state, plan, do,</a:t>
            </a:r>
            <a:r>
              <a:rPr lang="en-US" sz="2000" smtClean="0">
                <a:solidFill>
                  <a:srgbClr val="000000"/>
                </a:solidFill>
                <a:ea typeface="ＭＳ Ｐゴシック" pitchFamily="-111" charset="-128"/>
              </a:rPr>
              <a:t> and </a:t>
            </a:r>
            <a:r>
              <a:rPr lang="en-US" sz="2000" b="1" smtClean="0">
                <a:solidFill>
                  <a:srgbClr val="000000"/>
                </a:solidFill>
                <a:ea typeface="ＭＳ Ｐゴシック" pitchFamily="-111" charset="-128"/>
              </a:rPr>
              <a:t>conclude.</a:t>
            </a:r>
            <a:endParaRPr lang="en-US" sz="2000" smtClean="0">
              <a:solidFill>
                <a:srgbClr val="000000"/>
              </a:solidFill>
              <a:ea typeface="ＭＳ Ｐゴシック" pitchFamily="-111" charset="-128"/>
            </a:endParaRPr>
          </a:p>
          <a:p>
            <a:pPr lvl="1" eaLnBrk="1" hangingPunct="1">
              <a:spcAft>
                <a:spcPts val="1200"/>
              </a:spcAft>
              <a:buClr>
                <a:srgbClr val="E81F30"/>
              </a:buClr>
              <a:buFont typeface="Wingdings" pitchFamily="-111" charset="2"/>
              <a:buChar char="ü"/>
            </a:pPr>
            <a:endParaRPr lang="en-US" sz="2000" smtClean="0">
              <a:solidFill>
                <a:srgbClr val="000000"/>
              </a:solidFill>
              <a:ea typeface="ＭＳ Ｐゴシック" pitchFamily="-111" charset="-128"/>
            </a:endParaRP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defRPr/>
            </a:pPr>
            <a:r>
              <a:rPr lang="en-US" sz="2000" b="1" smtClean="0">
                <a:ea typeface="ＭＳ Ｐゴシック" pitchFamily="-111" charset="-128"/>
              </a:rPr>
              <a:t>Summary, continued</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z="3200" b="1" smtClean="0">
                <a:solidFill>
                  <a:srgbClr val="E81F30"/>
                </a:solidFill>
                <a:ea typeface="ＭＳ Ｐゴシック" pitchFamily="-111" charset="-128"/>
              </a:rPr>
              <a:t>Section 1.1</a:t>
            </a:r>
            <a:br>
              <a:rPr lang="en-US" sz="3200" b="1" smtClean="0">
                <a:solidFill>
                  <a:srgbClr val="E81F30"/>
                </a:solidFill>
                <a:ea typeface="ＭＳ Ｐゴシック" pitchFamily="-111" charset="-128"/>
              </a:rPr>
            </a:br>
            <a:r>
              <a:rPr lang="en-US" sz="3200" b="1" smtClean="0">
                <a:solidFill>
                  <a:srgbClr val="E81F30"/>
                </a:solidFill>
                <a:ea typeface="ＭＳ Ｐゴシック" pitchFamily="-111" charset="-128"/>
              </a:rPr>
              <a:t>Analyzing Categorical Data</a:t>
            </a:r>
            <a:endParaRPr lang="en-US" sz="3200" b="1" smtClean="0">
              <a:ea typeface="ＭＳ Ｐゴシック" pitchFamily="-111" charset="-128"/>
            </a:endParaRPr>
          </a:p>
        </p:txBody>
      </p:sp>
      <p:sp>
        <p:nvSpPr>
          <p:cNvPr id="26627" name="Content Placeholder 2"/>
          <p:cNvSpPr>
            <a:spLocks noGrp="1"/>
          </p:cNvSpPr>
          <p:nvPr>
            <p:ph sz="half" idx="2"/>
          </p:nvPr>
        </p:nvSpPr>
        <p:spPr>
          <a:xfrm>
            <a:off x="496888" y="2447925"/>
            <a:ext cx="8402637" cy="3678238"/>
          </a:xfrm>
        </p:spPr>
        <p:txBody>
          <a:bodyPr/>
          <a:lstStyle/>
          <a:p>
            <a:pPr eaLnBrk="1" hangingPunct="1">
              <a:spcAft>
                <a:spcPts val="2400"/>
              </a:spcAft>
              <a:buFont typeface="Wingdings" pitchFamily="-111" charset="2"/>
              <a:buNone/>
            </a:pPr>
            <a:r>
              <a:rPr lang="en-US" sz="2000" smtClean="0">
                <a:solidFill>
                  <a:srgbClr val="000000"/>
                </a:solidFill>
                <a:ea typeface="ＭＳ Ｐゴシック" pitchFamily="-111" charset="-128"/>
              </a:rPr>
              <a:t>After this section, you should be able to…</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CONSTRUCT and INTERPRET bar graphs and pie charts</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RECOGNIZE “good” and “bad” graphs</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CONSTRUCT and INTERPRET two-way tables</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DESCRIBE relationships between two categorical variables</a:t>
            </a:r>
          </a:p>
          <a:p>
            <a:pPr lvl="1" eaLnBrk="1" hangingPunct="1">
              <a:spcAft>
                <a:spcPts val="1200"/>
              </a:spcAft>
              <a:buClr>
                <a:srgbClr val="E81F30"/>
              </a:buClr>
              <a:buFont typeface="Wingdings" pitchFamily="-111" charset="2"/>
              <a:buChar char="ü"/>
            </a:pPr>
            <a:r>
              <a:rPr lang="en-US" sz="2000" smtClean="0">
                <a:solidFill>
                  <a:srgbClr val="000000"/>
                </a:solidFill>
                <a:ea typeface="ＭＳ Ｐゴシック" pitchFamily="-111" charset="-128"/>
              </a:rPr>
              <a:t>ORGANIZE statistical problems</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defRPr/>
            </a:pPr>
            <a:r>
              <a:rPr lang="en-US" b="1" smtClean="0">
                <a:ea typeface="ＭＳ Ｐゴシック" pitchFamily="-111" charset="-128"/>
              </a:rPr>
              <a:t>Learning Objectives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27651" name="Vertical Text Placeholder 2"/>
          <p:cNvSpPr>
            <a:spLocks noGrp="1"/>
          </p:cNvSpPr>
          <p:nvPr>
            <p:ph type="body" orient="vert" idx="1"/>
          </p:nvPr>
        </p:nvSpPr>
        <p:spPr>
          <a:xfrm rot="16200000">
            <a:off x="3218657" y="-2237581"/>
            <a:ext cx="2179637" cy="7375525"/>
          </a:xfrm>
        </p:spPr>
        <p:txBody>
          <a:bodyPr/>
          <a:lstStyle/>
          <a:p>
            <a:pPr eaLnBrk="1" hangingPunct="1"/>
            <a:r>
              <a:rPr lang="en-US" sz="2400" b="1" smtClean="0">
                <a:solidFill>
                  <a:srgbClr val="000000"/>
                </a:solidFill>
                <a:ea typeface="ＭＳ Ｐゴシック" pitchFamily="-111" charset="-128"/>
              </a:rPr>
              <a:t>Categorical Variables </a:t>
            </a:r>
            <a:r>
              <a:rPr lang="en-US" sz="2400" smtClean="0">
                <a:solidFill>
                  <a:srgbClr val="000000"/>
                </a:solidFill>
                <a:ea typeface="ＭＳ Ｐゴシック" pitchFamily="-111" charset="-128"/>
              </a:rPr>
              <a:t>place individuals into one of several groups or categories</a:t>
            </a:r>
          </a:p>
          <a:p>
            <a:pPr lvl="1" eaLnBrk="1" hangingPunct="1"/>
            <a:r>
              <a:rPr lang="en-US" sz="2000" smtClean="0">
                <a:solidFill>
                  <a:srgbClr val="000000"/>
                </a:solidFill>
                <a:ea typeface="ＭＳ Ｐゴシック" pitchFamily="-111" charset="-128"/>
              </a:rPr>
              <a:t>The values of a categorical variable are labels for the different categories</a:t>
            </a:r>
          </a:p>
          <a:p>
            <a:pPr lvl="1" eaLnBrk="1" hangingPunct="1"/>
            <a:r>
              <a:rPr lang="en-US" sz="2000" smtClean="0">
                <a:solidFill>
                  <a:srgbClr val="000000"/>
                </a:solidFill>
                <a:ea typeface="ＭＳ Ｐゴシック" pitchFamily="-111" charset="-128"/>
              </a:rPr>
              <a:t>The distribution of a categorical variable lists the count or percent of individuals who fall into each category.</a:t>
            </a:r>
          </a:p>
          <a:p>
            <a:pPr eaLnBrk="1" hangingPunct="1"/>
            <a:endParaRPr lang="en-US" sz="1800" smtClean="0">
              <a:solidFill>
                <a:srgbClr val="000000"/>
              </a:solidFill>
              <a:ea typeface="ＭＳ Ｐゴシック" pitchFamily="-111" charset="-128"/>
            </a:endParaRPr>
          </a:p>
        </p:txBody>
      </p:sp>
      <p:graphicFrame>
        <p:nvGraphicFramePr>
          <p:cNvPr id="5" name="Table 4"/>
          <p:cNvGraphicFramePr>
            <a:graphicFrameLocks noGrp="1"/>
          </p:cNvGraphicFramePr>
          <p:nvPr/>
        </p:nvGraphicFramePr>
        <p:xfrm>
          <a:off x="1860550" y="2830513"/>
          <a:ext cx="2898775" cy="3900494"/>
        </p:xfrm>
        <a:graphic>
          <a:graphicData uri="http://schemas.openxmlformats.org/drawingml/2006/table">
            <a:tbl>
              <a:tblPr/>
              <a:tblGrid>
                <a:gridCol w="1577975"/>
                <a:gridCol w="1320800"/>
              </a:tblGrid>
              <a:tr h="3000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Count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1556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1196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2066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2179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1060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750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13838</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graphicFrame>
        <p:nvGraphicFramePr>
          <p:cNvPr id="6" name="Table 5"/>
          <p:cNvGraphicFramePr>
            <a:graphicFrameLocks noGrp="1"/>
          </p:cNvGraphicFramePr>
          <p:nvPr/>
        </p:nvGraphicFramePr>
        <p:xfrm>
          <a:off x="5097463" y="2830513"/>
          <a:ext cx="2898775" cy="3900494"/>
        </p:xfrm>
        <a:graphic>
          <a:graphicData uri="http://schemas.openxmlformats.org/drawingml/2006/table">
            <a:tbl>
              <a:tblPr/>
              <a:tblGrid>
                <a:gridCol w="1482725"/>
                <a:gridCol w="1416050"/>
              </a:tblGrid>
              <a:tr h="3000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Relative 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Percent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11.2</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4.1</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6.3</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99.9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sp>
        <p:nvSpPr>
          <p:cNvPr id="7" name="TextBox 6"/>
          <p:cNvSpPr txBox="1"/>
          <p:nvPr/>
        </p:nvSpPr>
        <p:spPr>
          <a:xfrm>
            <a:off x="541338" y="2644775"/>
            <a:ext cx="2149475" cy="36988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b="1" dirty="0"/>
              <a:t>Example, page 8</a:t>
            </a:r>
          </a:p>
        </p:txBody>
      </p:sp>
      <p:grpSp>
        <p:nvGrpSpPr>
          <p:cNvPr id="3" name="Group 18"/>
          <p:cNvGrpSpPr>
            <a:grpSpLocks/>
          </p:cNvGrpSpPr>
          <p:nvPr/>
        </p:nvGrpSpPr>
        <p:grpSpPr bwMode="auto">
          <a:xfrm>
            <a:off x="4325938" y="4729163"/>
            <a:ext cx="1519237" cy="1477962"/>
            <a:chOff x="4325457" y="4729664"/>
            <a:chExt cx="1520049" cy="1477539"/>
          </a:xfrm>
        </p:grpSpPr>
        <p:sp>
          <p:nvSpPr>
            <p:cNvPr id="10" name="Curved Up Arrow 9"/>
            <p:cNvSpPr/>
            <p:nvPr/>
          </p:nvSpPr>
          <p:spPr>
            <a:xfrm rot="3095061" flipH="1">
              <a:off x="3830640" y="5224481"/>
              <a:ext cx="1477539"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3" name="TextBox 12"/>
            <p:cNvSpPr txBox="1"/>
            <p:nvPr/>
          </p:nvSpPr>
          <p:spPr>
            <a:xfrm>
              <a:off x="4979857" y="5659673"/>
              <a:ext cx="865649" cy="369781"/>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Count</a:t>
              </a:r>
            </a:p>
          </p:txBody>
        </p:sp>
      </p:grpSp>
      <p:grpSp>
        <p:nvGrpSpPr>
          <p:cNvPr id="4" name="Group 19"/>
          <p:cNvGrpSpPr>
            <a:grpSpLocks/>
          </p:cNvGrpSpPr>
          <p:nvPr/>
        </p:nvGrpSpPr>
        <p:grpSpPr bwMode="auto">
          <a:xfrm>
            <a:off x="5845175" y="4741863"/>
            <a:ext cx="2090738" cy="2112962"/>
            <a:chOff x="5845506" y="4741480"/>
            <a:chExt cx="2090399" cy="2113045"/>
          </a:xfrm>
        </p:grpSpPr>
        <p:sp>
          <p:nvSpPr>
            <p:cNvPr id="15" name="Curved Up Arrow 14"/>
            <p:cNvSpPr/>
            <p:nvPr/>
          </p:nvSpPr>
          <p:spPr>
            <a:xfrm rot="18260434">
              <a:off x="6546777" y="5465398"/>
              <a:ext cx="2113045" cy="665210"/>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4" name="TextBox 13"/>
            <p:cNvSpPr txBox="1"/>
            <p:nvPr/>
          </p:nvSpPr>
          <p:spPr>
            <a:xfrm>
              <a:off x="5845506" y="6125834"/>
              <a:ext cx="1053929" cy="369902"/>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Percent</a:t>
              </a:r>
            </a:p>
          </p:txBody>
        </p:sp>
      </p:grpSp>
      <p:grpSp>
        <p:nvGrpSpPr>
          <p:cNvPr id="8" name="Group 16"/>
          <p:cNvGrpSpPr>
            <a:grpSpLocks/>
          </p:cNvGrpSpPr>
          <p:nvPr/>
        </p:nvGrpSpPr>
        <p:grpSpPr bwMode="auto">
          <a:xfrm>
            <a:off x="595313" y="3060700"/>
            <a:ext cx="1163637" cy="1398588"/>
            <a:chOff x="595649" y="3060246"/>
            <a:chExt cx="1163479" cy="1399550"/>
          </a:xfrm>
        </p:grpSpPr>
        <p:sp>
          <p:nvSpPr>
            <p:cNvPr id="16" name="Curved Up Arrow 15"/>
            <p:cNvSpPr/>
            <p:nvPr/>
          </p:nvSpPr>
          <p:spPr>
            <a:xfrm rot="6511949" flipH="1">
              <a:off x="895139" y="3436330"/>
              <a:ext cx="1240074"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9" name="TextBox 8"/>
            <p:cNvSpPr txBox="1"/>
            <p:nvPr/>
          </p:nvSpPr>
          <p:spPr>
            <a:xfrm>
              <a:off x="595649" y="4091243"/>
              <a:ext cx="1134908" cy="368553"/>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Variable</a:t>
              </a:r>
            </a:p>
          </p:txBody>
        </p:sp>
      </p:grpSp>
      <p:grpSp>
        <p:nvGrpSpPr>
          <p:cNvPr id="17" name="Group 17"/>
          <p:cNvGrpSpPr>
            <a:grpSpLocks/>
          </p:cNvGrpSpPr>
          <p:nvPr/>
        </p:nvGrpSpPr>
        <p:grpSpPr bwMode="auto">
          <a:xfrm>
            <a:off x="481013" y="5040313"/>
            <a:ext cx="2254250" cy="515937"/>
            <a:chOff x="480706" y="5040367"/>
            <a:chExt cx="2254109" cy="516095"/>
          </a:xfrm>
        </p:grpSpPr>
        <p:sp>
          <p:nvSpPr>
            <p:cNvPr id="12" name="Curved Up Arrow 11"/>
            <p:cNvSpPr/>
            <p:nvPr/>
          </p:nvSpPr>
          <p:spPr>
            <a:xfrm rot="20335300">
              <a:off x="1042441" y="5068557"/>
              <a:ext cx="1692374"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1" name="TextBox 10"/>
            <p:cNvSpPr txBox="1"/>
            <p:nvPr/>
          </p:nvSpPr>
          <p:spPr>
            <a:xfrm>
              <a:off x="480706" y="5040367"/>
              <a:ext cx="933392" cy="370000"/>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Values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1029" name="Vertical Text Placeholder 2"/>
          <p:cNvSpPr>
            <a:spLocks noGrp="1"/>
          </p:cNvSpPr>
          <p:nvPr>
            <p:ph type="body" orient="vert" idx="1"/>
          </p:nvPr>
        </p:nvSpPr>
        <p:spPr>
          <a:xfrm rot="16200000">
            <a:off x="3218657" y="-2007394"/>
            <a:ext cx="2179638" cy="7375525"/>
          </a:xfrm>
        </p:spPr>
        <p:txBody>
          <a:bodyPr/>
          <a:lstStyle/>
          <a:p>
            <a:pPr eaLnBrk="1" hangingPunct="1"/>
            <a:r>
              <a:rPr lang="en-US" sz="2400" b="1" smtClean="0">
                <a:solidFill>
                  <a:srgbClr val="000000"/>
                </a:solidFill>
                <a:ea typeface="ＭＳ Ｐゴシック" pitchFamily="-111" charset="-128"/>
              </a:rPr>
              <a:t>Displaying categorical data</a:t>
            </a:r>
            <a:endParaRPr lang="en-US" sz="2400" smtClean="0">
              <a:solidFill>
                <a:srgbClr val="000000"/>
              </a:solidFill>
              <a:ea typeface="ＭＳ Ｐゴシック" pitchFamily="-111" charset="-128"/>
            </a:endParaRPr>
          </a:p>
          <a:p>
            <a:pPr eaLnBrk="1" hangingPunct="1">
              <a:buFont typeface="Wingdings" pitchFamily="-111" charset="2"/>
              <a:buNone/>
            </a:pPr>
            <a:r>
              <a:rPr lang="en-US" sz="2400" smtClean="0">
                <a:solidFill>
                  <a:srgbClr val="000000"/>
                </a:solidFill>
                <a:ea typeface="ＭＳ Ｐゴシック" pitchFamily="-111" charset="-128"/>
              </a:rPr>
              <a:t>Frequency tables can be difficult to read.  Sometimes is is easier to analyze a distribution by displaying it with a </a:t>
            </a:r>
            <a:r>
              <a:rPr lang="en-US" sz="2400" b="1" smtClean="0">
                <a:solidFill>
                  <a:srgbClr val="000000"/>
                </a:solidFill>
                <a:ea typeface="ＭＳ Ｐゴシック" pitchFamily="-111" charset="-128"/>
              </a:rPr>
              <a:t>bar graph </a:t>
            </a:r>
            <a:r>
              <a:rPr lang="en-US" sz="2400" smtClean="0">
                <a:solidFill>
                  <a:srgbClr val="000000"/>
                </a:solidFill>
                <a:ea typeface="ＭＳ Ｐゴシック" pitchFamily="-111" charset="-128"/>
              </a:rPr>
              <a:t>or </a:t>
            </a:r>
            <a:r>
              <a:rPr lang="en-US" sz="2400" b="1" smtClean="0">
                <a:solidFill>
                  <a:srgbClr val="000000"/>
                </a:solidFill>
                <a:ea typeface="ＭＳ Ｐゴシック" pitchFamily="-111" charset="-128"/>
              </a:rPr>
              <a:t>pie chart</a:t>
            </a:r>
            <a:r>
              <a:rPr lang="en-US" sz="2400" smtClean="0">
                <a:solidFill>
                  <a:srgbClr val="000000"/>
                </a:solidFill>
                <a:ea typeface="ＭＳ Ｐゴシック" pitchFamily="-111" charset="-128"/>
              </a:rPr>
              <a:t>.</a:t>
            </a:r>
          </a:p>
          <a:p>
            <a:pPr eaLnBrk="1" hangingPunct="1"/>
            <a:endParaRPr lang="en-US" smtClean="0">
              <a:solidFill>
                <a:srgbClr val="000000"/>
              </a:solidFill>
              <a:ea typeface="ＭＳ Ｐゴシック" pitchFamily="-111" charset="-128"/>
            </a:endParaRPr>
          </a:p>
        </p:txBody>
      </p:sp>
      <p:graphicFrame>
        <p:nvGraphicFramePr>
          <p:cNvPr id="27652" name="Chart 10"/>
          <p:cNvGraphicFramePr>
            <a:graphicFrameLocks/>
          </p:cNvGraphicFramePr>
          <p:nvPr/>
        </p:nvGraphicFramePr>
        <p:xfrm>
          <a:off x="4179888" y="2527300"/>
          <a:ext cx="4114800" cy="3829050"/>
        </p:xfrm>
        <a:graphic>
          <a:graphicData uri="http://schemas.openxmlformats.org/presentationml/2006/ole">
            <p:oleObj spid="_x0000_s1026" name="Chart" r:id="rId4" imgW="4114800" imgH="3829118" progId="Excel.Chart.8">
              <p:embed/>
            </p:oleObj>
          </a:graphicData>
        </a:graphic>
      </p:graphicFrame>
      <p:graphicFrame>
        <p:nvGraphicFramePr>
          <p:cNvPr id="3" name="Chart 11"/>
          <p:cNvGraphicFramePr>
            <a:graphicFrameLocks/>
          </p:cNvGraphicFramePr>
          <p:nvPr/>
        </p:nvGraphicFramePr>
        <p:xfrm>
          <a:off x="255588" y="2527300"/>
          <a:ext cx="4318000" cy="3829050"/>
        </p:xfrm>
        <a:graphic>
          <a:graphicData uri="http://schemas.openxmlformats.org/presentationml/2006/ole">
            <p:oleObj spid="_x0000_s1027" name="Chart" r:id="rId5" imgW="4317840" imgH="3829118" progId="Excel.Chart.8">
              <p:embed/>
            </p:oleObj>
          </a:graphicData>
        </a:graphic>
      </p:graphicFrame>
      <p:graphicFrame>
        <p:nvGraphicFramePr>
          <p:cNvPr id="7" name="Table 6"/>
          <p:cNvGraphicFramePr>
            <a:graphicFrameLocks noGrp="1"/>
          </p:cNvGraphicFramePr>
          <p:nvPr/>
        </p:nvGraphicFramePr>
        <p:xfrm>
          <a:off x="1006475" y="2560638"/>
          <a:ext cx="2898775" cy="3900494"/>
        </p:xfrm>
        <a:graphic>
          <a:graphicData uri="http://schemas.openxmlformats.org/drawingml/2006/table">
            <a:tbl>
              <a:tblPr/>
              <a:tblGrid>
                <a:gridCol w="1577975"/>
                <a:gridCol w="1320800"/>
              </a:tblGrid>
              <a:tr h="3000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Count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1556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1196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2066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2179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1060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2014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750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13838</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graphicFrame>
        <p:nvGraphicFramePr>
          <p:cNvPr id="8" name="Table 7"/>
          <p:cNvGraphicFramePr>
            <a:graphicFrameLocks noGrp="1"/>
          </p:cNvGraphicFramePr>
          <p:nvPr/>
        </p:nvGraphicFramePr>
        <p:xfrm>
          <a:off x="4732338" y="2560638"/>
          <a:ext cx="2898775" cy="3900494"/>
        </p:xfrm>
        <a:graphic>
          <a:graphicData uri="http://schemas.openxmlformats.org/drawingml/2006/table">
            <a:tbl>
              <a:tblPr/>
              <a:tblGrid>
                <a:gridCol w="1482725"/>
                <a:gridCol w="1416050"/>
              </a:tblGrid>
              <a:tr h="3000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Relative 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Percent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11.2</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8.6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4.1</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15.7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7.7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14.6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6.3</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5.4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ＭＳ Ｐゴシック" pitchFamily="-111" charset="-128"/>
                        </a:rPr>
                        <a:t>11.4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ＭＳ Ｐゴシック" pitchFamily="-111" charset="-128"/>
                        </a:rPr>
                        <a:t>99.9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1000"/>
                                        <p:tgtEl>
                                          <p:spTgt spid="8"/>
                                        </p:tgtEl>
                                      </p:cBhvr>
                                    </p:animEffect>
                                    <p:set>
                                      <p:cBhvr>
                                        <p:cTn id="15" dur="1" fill="hold">
                                          <p:stCondLst>
                                            <p:cond delay="999"/>
                                          </p:stCondLst>
                                        </p:cTn>
                                        <p:tgtEl>
                                          <p:spTgt spid="8"/>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27652"/>
                                        </p:tgtEl>
                                        <p:attrNameLst>
                                          <p:attrName>style.visibility</p:attrName>
                                        </p:attrNameLst>
                                      </p:cBhvr>
                                      <p:to>
                                        <p:strVal val="visible"/>
                                      </p:to>
                                    </p:set>
                                    <p:animEffect transition="in" filter="fade">
                                      <p:cBhvr>
                                        <p:cTn id="18" dur="10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7652" grpId="0"/>
      <p:bldOleChart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27651" name="Vertical Text Placeholder 2"/>
          <p:cNvSpPr>
            <a:spLocks noGrp="1"/>
          </p:cNvSpPr>
          <p:nvPr>
            <p:ph type="body" orient="vert" idx="1"/>
          </p:nvPr>
        </p:nvSpPr>
        <p:spPr>
          <a:xfrm rot="16200000">
            <a:off x="2200276" y="-625475"/>
            <a:ext cx="4216400" cy="7375525"/>
          </a:xfrm>
        </p:spPr>
        <p:txBody>
          <a:bodyPr/>
          <a:lstStyle/>
          <a:p>
            <a:pPr eaLnBrk="1" hangingPunct="1">
              <a:buFont typeface="Wingdings" pitchFamily="-111" charset="2"/>
              <a:buNone/>
            </a:pPr>
            <a:r>
              <a:rPr lang="en-US" sz="2400" smtClean="0">
                <a:solidFill>
                  <a:srgbClr val="000000"/>
                </a:solidFill>
                <a:ea typeface="ＭＳ Ｐゴシック" pitchFamily="-111" charset="-128"/>
              </a:rPr>
              <a:t>Bar graphs compare several quantities by comparing the heights of bars that represent those quantities.</a:t>
            </a:r>
          </a:p>
          <a:p>
            <a:pPr eaLnBrk="1" hangingPunct="1">
              <a:buFont typeface="Wingdings" pitchFamily="-111" charset="2"/>
              <a:buNone/>
            </a:pPr>
            <a:r>
              <a:rPr lang="en-US" sz="2400" smtClean="0">
                <a:solidFill>
                  <a:srgbClr val="000000"/>
                </a:solidFill>
                <a:ea typeface="ＭＳ Ｐゴシック" pitchFamily="-111" charset="-128"/>
              </a:rPr>
              <a:t>Our eyes react to the </a:t>
            </a:r>
            <a:r>
              <a:rPr lang="en-US" sz="2400" i="1" smtClean="0">
                <a:solidFill>
                  <a:srgbClr val="000000"/>
                </a:solidFill>
                <a:ea typeface="ＭＳ Ｐゴシック" pitchFamily="-111" charset="-128"/>
              </a:rPr>
              <a:t>area</a:t>
            </a:r>
            <a:r>
              <a:rPr lang="en-US" sz="2400" smtClean="0">
                <a:solidFill>
                  <a:srgbClr val="000000"/>
                </a:solidFill>
                <a:ea typeface="ＭＳ Ｐゴシック" pitchFamily="-111" charset="-128"/>
              </a:rPr>
              <a:t> of the bars as well as height.  Be sure to make your bars equally wide.</a:t>
            </a:r>
          </a:p>
          <a:p>
            <a:pPr eaLnBrk="1" hangingPunct="1">
              <a:buFont typeface="Wingdings" pitchFamily="-111" charset="2"/>
              <a:buNone/>
            </a:pPr>
            <a:r>
              <a:rPr lang="en-US" sz="2400" smtClean="0">
                <a:solidFill>
                  <a:srgbClr val="000000"/>
                </a:solidFill>
                <a:ea typeface="ＭＳ Ｐゴシック" pitchFamily="-111" charset="-128"/>
              </a:rPr>
              <a:t>Avoid the temptation to replace the bars with pictures for greater appeal…this can be misleading!</a:t>
            </a:r>
          </a:p>
          <a:p>
            <a:pPr eaLnBrk="1" hangingPunct="1"/>
            <a:endParaRPr lang="en-US" smtClean="0">
              <a:solidFill>
                <a:srgbClr val="000000"/>
              </a:solidFill>
              <a:ea typeface="ＭＳ Ｐゴシック" pitchFamily="-111" charset="-128"/>
            </a:endParaRPr>
          </a:p>
        </p:txBody>
      </p:sp>
      <p:pic>
        <p:nvPicPr>
          <p:cNvPr id="6" name="Picture 5"/>
          <p:cNvPicPr>
            <a:picLocks noChangeAspect="1"/>
          </p:cNvPicPr>
          <p:nvPr/>
        </p:nvPicPr>
        <p:blipFill>
          <a:blip r:embed="rId4"/>
          <a:srcRect/>
          <a:stretch>
            <a:fillRect/>
          </a:stretch>
        </p:blipFill>
        <p:spPr bwMode="auto">
          <a:xfrm>
            <a:off x="396875" y="2063750"/>
            <a:ext cx="7475538" cy="2322513"/>
          </a:xfrm>
          <a:prstGeom prst="rect">
            <a:avLst/>
          </a:prstGeom>
          <a:noFill/>
          <a:ln w="9525">
            <a:noFill/>
            <a:miter lim="800000"/>
            <a:headEnd/>
            <a:tailEnd/>
          </a:ln>
        </p:spPr>
      </p:pic>
      <p:sp>
        <p:nvSpPr>
          <p:cNvPr id="2054" name="Vertical Text Placeholder 2"/>
          <p:cNvSpPr txBox="1">
            <a:spLocks/>
          </p:cNvSpPr>
          <p:nvPr/>
        </p:nvSpPr>
        <p:spPr bwMode="auto">
          <a:xfrm rot="-5400000">
            <a:off x="3970338" y="-2944812"/>
            <a:ext cx="676275" cy="7375525"/>
          </a:xfrm>
          <a:prstGeom prst="rect">
            <a:avLst/>
          </a:prstGeom>
          <a:noFill/>
          <a:ln w="9525">
            <a:noFill/>
            <a:miter lim="800000"/>
            <a:headEnd/>
            <a:tailEnd/>
          </a:ln>
        </p:spPr>
        <p:txBody>
          <a:bodyPr vert="eaVert"/>
          <a:lstStyle/>
          <a:p>
            <a:pPr marL="228600" indent="-228600" defTabSz="914400">
              <a:spcBef>
                <a:spcPts val="2000"/>
              </a:spcBef>
              <a:buClr>
                <a:schemeClr val="accent1"/>
              </a:buClr>
              <a:buSzPct val="75000"/>
              <a:buFont typeface="Wingdings" pitchFamily="-111" charset="2"/>
              <a:buChar char="n"/>
            </a:pPr>
            <a:r>
              <a:rPr lang="en-US" sz="2400" b="1">
                <a:solidFill>
                  <a:srgbClr val="000000"/>
                </a:solidFill>
              </a:rPr>
              <a:t>Graphs: Good and Bad</a:t>
            </a:r>
            <a:endParaRPr lang="en-US" sz="2400">
              <a:solidFill>
                <a:srgbClr val="000000"/>
              </a:solidFill>
            </a:endParaRPr>
          </a:p>
          <a:p>
            <a:pPr marL="228600" indent="-228600" defTabSz="914400">
              <a:spcBef>
                <a:spcPts val="2000"/>
              </a:spcBef>
              <a:buClr>
                <a:schemeClr val="accent1"/>
              </a:buClr>
              <a:buSzPct val="75000"/>
              <a:buFont typeface="Wingdings" pitchFamily="-111" charset="2"/>
              <a:buChar char="n"/>
            </a:pPr>
            <a:endParaRPr lang="en-US" sz="2000">
              <a:solidFill>
                <a:srgbClr val="000000"/>
              </a:solidFill>
            </a:endParaRPr>
          </a:p>
        </p:txBody>
      </p:sp>
      <p:grpSp>
        <p:nvGrpSpPr>
          <p:cNvPr id="3" name="Group 9"/>
          <p:cNvGrpSpPr>
            <a:grpSpLocks/>
          </p:cNvGrpSpPr>
          <p:nvPr/>
        </p:nvGrpSpPr>
        <p:grpSpPr bwMode="auto">
          <a:xfrm>
            <a:off x="620713" y="4556125"/>
            <a:ext cx="7529512" cy="2168525"/>
            <a:chOff x="620714" y="4556125"/>
            <a:chExt cx="7529511" cy="2168525"/>
          </a:xfrm>
        </p:grpSpPr>
        <p:graphicFrame>
          <p:nvGraphicFramePr>
            <p:cNvPr id="2050" name="Object 2"/>
            <p:cNvGraphicFramePr>
              <a:graphicFrameLocks noChangeAspect="1"/>
            </p:cNvGraphicFramePr>
            <p:nvPr/>
          </p:nvGraphicFramePr>
          <p:xfrm>
            <a:off x="3736975" y="4556125"/>
            <a:ext cx="4413250" cy="2168525"/>
          </p:xfrm>
          <a:graphic>
            <a:graphicData uri="http://schemas.openxmlformats.org/presentationml/2006/ole">
              <p:oleObj spid="_x0000_s2050" name="Document" r:id="rId5" imgW="2425700" imgH="1193800" progId="Word.Document.12">
                <p:link updateAutomatic="1"/>
              </p:oleObj>
            </a:graphicData>
          </a:graphic>
        </p:graphicFrame>
        <p:sp>
          <p:nvSpPr>
            <p:cNvPr id="8" name="TextBox 7"/>
            <p:cNvSpPr txBox="1"/>
            <p:nvPr/>
          </p:nvSpPr>
          <p:spPr>
            <a:xfrm>
              <a:off x="620714" y="4864100"/>
              <a:ext cx="1976437" cy="307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Alternate Example</a:t>
              </a:r>
              <a:endParaRPr lang="en-US" sz="1400">
                <a:solidFill>
                  <a:srgbClr val="000000"/>
                </a:solidFill>
                <a:ea typeface="ＭＳ Ｐゴシック" pitchFamily="-111" charset="-128"/>
              </a:endParaRPr>
            </a:p>
          </p:txBody>
        </p:sp>
        <p:sp>
          <p:nvSpPr>
            <p:cNvPr id="9" name="TextBox 8"/>
            <p:cNvSpPr txBox="1"/>
            <p:nvPr/>
          </p:nvSpPr>
          <p:spPr>
            <a:xfrm>
              <a:off x="855664" y="5170488"/>
              <a:ext cx="2881312" cy="1323975"/>
            </a:xfrm>
            <a:prstGeom prst="rect">
              <a:avLst/>
            </a:prstGeom>
            <a:noFill/>
          </p:spPr>
          <p:txBody>
            <a:bodyPr>
              <a:spAutoFit/>
            </a:bodyPr>
            <a:lstStyle/>
            <a:p>
              <a:pPr>
                <a:defRPr/>
              </a:pPr>
              <a:r>
                <a:rPr lang="en-US" sz="2000" dirty="0">
                  <a:latin typeface="+mn-lt"/>
                  <a:ea typeface="ＭＳ Ｐゴシック" charset="-128"/>
                  <a:cs typeface="ＭＳ Ｐゴシック" charset="-128"/>
                </a:rPr>
                <a:t>This ad for DIRECTV has multiple problems. How many can you point out?</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6"/>
                                        </p:tgtEl>
                                      </p:cBhvr>
                                    </p:animEffect>
                                    <p:set>
                                      <p:cBhvr>
                                        <p:cTn id="7" dur="1" fill="hold">
                                          <p:stCondLst>
                                            <p:cond delay="999"/>
                                          </p:stCondLst>
                                        </p:cTn>
                                        <p:tgtEl>
                                          <p:spTgt spid="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7651">
                                            <p:txEl>
                                              <p:pRg st="0" end="0"/>
                                            </p:txEl>
                                          </p:spTgt>
                                        </p:tgtEl>
                                        <p:attrNameLst>
                                          <p:attrName>style.visibility</p:attrName>
                                        </p:attrNameLst>
                                      </p:cBhvr>
                                      <p:to>
                                        <p:strVal val="visible"/>
                                      </p:to>
                                    </p:set>
                                    <p:animEffect transition="in" filter="fade">
                                      <p:cBhvr>
                                        <p:cTn id="10" dur="1000"/>
                                        <p:tgtEl>
                                          <p:spTgt spid="2765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Effect transition="in" filter="fade">
                                      <p:cBhvr>
                                        <p:cTn id="13" dur="1000"/>
                                        <p:tgtEl>
                                          <p:spTgt spid="27651">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651">
                                            <p:txEl>
                                              <p:pRg st="2" end="2"/>
                                            </p:txEl>
                                          </p:spTgt>
                                        </p:tgtEl>
                                        <p:attrNameLst>
                                          <p:attrName>style.visibility</p:attrName>
                                        </p:attrNameLst>
                                      </p:cBhvr>
                                      <p:to>
                                        <p:strVal val="visible"/>
                                      </p:to>
                                    </p:set>
                                    <p:animEffect transition="in" filter="fade">
                                      <p:cBhvr>
                                        <p:cTn id="16" dur="1000"/>
                                        <p:tgtEl>
                                          <p:spTgt spid="2765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28675" name="Vertical Text Placeholder 2"/>
          <p:cNvSpPr>
            <a:spLocks noGrp="1"/>
          </p:cNvSpPr>
          <p:nvPr>
            <p:ph type="body" orient="vert" idx="1"/>
          </p:nvPr>
        </p:nvSpPr>
        <p:spPr>
          <a:xfrm rot="16200000">
            <a:off x="3218657" y="-2007394"/>
            <a:ext cx="2179638" cy="7375525"/>
          </a:xfrm>
        </p:spPr>
        <p:txBody>
          <a:bodyPr/>
          <a:lstStyle/>
          <a:p>
            <a:pPr eaLnBrk="1" hangingPunct="1"/>
            <a:r>
              <a:rPr lang="en-US" sz="2400" b="1" smtClean="0">
                <a:solidFill>
                  <a:srgbClr val="000000"/>
                </a:solidFill>
                <a:ea typeface="ＭＳ Ｐゴシック" pitchFamily="-111" charset="-128"/>
              </a:rPr>
              <a:t>Two-Way Tables and Marginal Distributions</a:t>
            </a:r>
            <a:endParaRPr lang="en-US" sz="2400" smtClean="0">
              <a:solidFill>
                <a:srgbClr val="000000"/>
              </a:solidFill>
              <a:ea typeface="ＭＳ Ｐゴシック" pitchFamily="-111" charset="-128"/>
            </a:endParaRPr>
          </a:p>
          <a:p>
            <a:pPr eaLnBrk="1" hangingPunct="1">
              <a:buFont typeface="Wingdings" pitchFamily="-111" charset="2"/>
              <a:buNone/>
            </a:pPr>
            <a:r>
              <a:rPr lang="en-US" smtClean="0">
                <a:solidFill>
                  <a:srgbClr val="000000"/>
                </a:solidFill>
                <a:ea typeface="ＭＳ Ｐゴシック" pitchFamily="-111" charset="-128"/>
              </a:rPr>
              <a:t>When a dataset involves two categorical variables, we begin by examining the counts or percents in various categories for </a:t>
            </a:r>
            <a:r>
              <a:rPr lang="en-US" i="1" smtClean="0">
                <a:solidFill>
                  <a:srgbClr val="000000"/>
                </a:solidFill>
                <a:ea typeface="ＭＳ Ｐゴシック" pitchFamily="-111" charset="-128"/>
              </a:rPr>
              <a:t>one</a:t>
            </a:r>
            <a:r>
              <a:rPr lang="en-US" smtClean="0">
                <a:solidFill>
                  <a:srgbClr val="000000"/>
                </a:solidFill>
                <a:ea typeface="ＭＳ Ｐゴシック" pitchFamily="-111" charset="-128"/>
              </a:rPr>
              <a:t> of the variables. </a:t>
            </a:r>
          </a:p>
          <a:p>
            <a:pPr eaLnBrk="1" hangingPunct="1"/>
            <a:endParaRPr lang="en-US" smtClean="0">
              <a:solidFill>
                <a:srgbClr val="000000"/>
              </a:solidFill>
              <a:ea typeface="ＭＳ Ｐゴシック" pitchFamily="-111" charset="-128"/>
            </a:endParaRPr>
          </a:p>
        </p:txBody>
      </p:sp>
      <p:sp>
        <p:nvSpPr>
          <p:cNvPr id="10" name="TextBox 9"/>
          <p:cNvSpPr txBox="1"/>
          <p:nvPr/>
        </p:nvSpPr>
        <p:spPr>
          <a:xfrm>
            <a:off x="1617663" y="2260600"/>
            <a:ext cx="5549900" cy="16303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rPr>
              <a:t>Definition:</a:t>
            </a:r>
          </a:p>
          <a:p>
            <a:pPr>
              <a:defRPr/>
            </a:pPr>
            <a:endParaRPr lang="en-US" sz="600" b="1" u="sng">
              <a:solidFill>
                <a:srgbClr val="E81F30"/>
              </a:solidFill>
              <a:ea typeface="ＭＳ Ｐゴシック" pitchFamily="-111" charset="-128"/>
            </a:endParaRPr>
          </a:p>
          <a:p>
            <a:pPr>
              <a:defRPr/>
            </a:pPr>
            <a:r>
              <a:rPr lang="en-US" sz="2000" b="1">
                <a:solidFill>
                  <a:schemeClr val="tx1"/>
                </a:solidFill>
                <a:ea typeface="ＭＳ Ｐゴシック" pitchFamily="-111" charset="-128"/>
              </a:rPr>
              <a:t>Two-way Table </a:t>
            </a:r>
            <a:r>
              <a:rPr lang="en-US" sz="2000">
                <a:solidFill>
                  <a:schemeClr val="tx1"/>
                </a:solidFill>
                <a:ea typeface="ＭＳ Ｐゴシック" pitchFamily="-111" charset="-128"/>
              </a:rPr>
              <a:t>– describes two categorical variables, organizing counts according to a </a:t>
            </a:r>
            <a:r>
              <a:rPr lang="en-US" sz="2000" i="1">
                <a:solidFill>
                  <a:schemeClr val="tx1"/>
                </a:solidFill>
                <a:ea typeface="ＭＳ Ｐゴシック" pitchFamily="-111" charset="-128"/>
              </a:rPr>
              <a:t>row variable</a:t>
            </a:r>
            <a:r>
              <a:rPr lang="en-US" sz="2000">
                <a:solidFill>
                  <a:schemeClr val="tx1"/>
                </a:solidFill>
                <a:ea typeface="ＭＳ Ｐゴシック" pitchFamily="-111" charset="-128"/>
              </a:rPr>
              <a:t> and a </a:t>
            </a:r>
            <a:r>
              <a:rPr lang="en-US" sz="2000" i="1">
                <a:solidFill>
                  <a:schemeClr val="tx1"/>
                </a:solidFill>
                <a:ea typeface="ＭＳ Ｐゴシック" pitchFamily="-111" charset="-128"/>
              </a:rPr>
              <a:t>column variable</a:t>
            </a:r>
            <a:r>
              <a:rPr lang="en-US" sz="2000">
                <a:solidFill>
                  <a:schemeClr val="tx1"/>
                </a:solidFill>
                <a:ea typeface="ＭＳ Ｐゴシック" pitchFamily="-111" charset="-128"/>
              </a:rPr>
              <a:t>.</a:t>
            </a:r>
          </a:p>
          <a:p>
            <a:pPr>
              <a:defRPr/>
            </a:pPr>
            <a:endParaRPr lang="en-US" sz="1000" b="1">
              <a:solidFill>
                <a:schemeClr val="tx1"/>
              </a:solidFill>
              <a:ea typeface="ＭＳ Ｐゴシック" pitchFamily="-111" charset="-128"/>
            </a:endParaRPr>
          </a:p>
        </p:txBody>
      </p:sp>
      <p:graphicFrame>
        <p:nvGraphicFramePr>
          <p:cNvPr id="7" name="Table 6"/>
          <p:cNvGraphicFramePr>
            <a:graphicFrameLocks noGrp="1"/>
          </p:cNvGraphicFramePr>
          <p:nvPr/>
        </p:nvGraphicFramePr>
        <p:xfrm>
          <a:off x="211138" y="4200525"/>
          <a:ext cx="4962525" cy="2540000"/>
        </p:xfrm>
        <a:graphic>
          <a:graphicData uri="http://schemas.openxmlformats.org/drawingml/2006/table">
            <a:tbl>
              <a:tblPr/>
              <a:tblGrid>
                <a:gridCol w="2809875"/>
                <a:gridCol w="830262"/>
                <a:gridCol w="658813"/>
                <a:gridCol w="663575"/>
              </a:tblGrid>
              <a:tr h="3175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3" name="Group 8"/>
          <p:cNvGrpSpPr>
            <a:grpSpLocks/>
          </p:cNvGrpSpPr>
          <p:nvPr/>
        </p:nvGrpSpPr>
        <p:grpSpPr bwMode="auto">
          <a:xfrm>
            <a:off x="141288" y="3962400"/>
            <a:ext cx="8075612" cy="2424113"/>
            <a:chOff x="140665" y="4432273"/>
            <a:chExt cx="8076870" cy="2425446"/>
          </a:xfrm>
        </p:grpSpPr>
        <p:sp>
          <p:nvSpPr>
            <p:cNvPr id="6" name="TextBox 5"/>
            <p:cNvSpPr txBox="1"/>
            <p:nvPr/>
          </p:nvSpPr>
          <p:spPr>
            <a:xfrm>
              <a:off x="140665" y="4432273"/>
              <a:ext cx="1975158" cy="308144"/>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Example, p. 12</a:t>
              </a:r>
              <a:endParaRPr lang="en-US" sz="1400">
                <a:solidFill>
                  <a:srgbClr val="000000"/>
                </a:solidFill>
                <a:ea typeface="ＭＳ Ｐゴシック" pitchFamily="-111" charset="-128"/>
              </a:endParaRPr>
            </a:p>
          </p:txBody>
        </p:sp>
        <p:sp>
          <p:nvSpPr>
            <p:cNvPr id="28723" name="TextBox 7"/>
            <p:cNvSpPr txBox="1">
              <a:spLocks noChangeArrowheads="1"/>
            </p:cNvSpPr>
            <p:nvPr/>
          </p:nvSpPr>
          <p:spPr bwMode="auto">
            <a:xfrm>
              <a:off x="5335774" y="4918315"/>
              <a:ext cx="2881761" cy="1939404"/>
            </a:xfrm>
            <a:prstGeom prst="rect">
              <a:avLst/>
            </a:prstGeom>
            <a:noFill/>
            <a:ln w="9525">
              <a:noFill/>
              <a:miter lim="800000"/>
              <a:headEnd/>
              <a:tailEnd/>
            </a:ln>
          </p:spPr>
          <p:txBody>
            <a:bodyPr>
              <a:spAutoFit/>
            </a:bodyPr>
            <a:lstStyle/>
            <a:p>
              <a:r>
                <a:rPr lang="en-US" sz="2000">
                  <a:latin typeface="Rockwell" pitchFamily="-111" charset="0"/>
                </a:rPr>
                <a:t>What are the variables described by this two-way table?</a:t>
              </a:r>
            </a:p>
            <a:p>
              <a:r>
                <a:rPr lang="en-US" sz="2000">
                  <a:latin typeface="Rockwell" pitchFamily="-111" charset="0"/>
                </a:rPr>
                <a:t>How many young adults were surveyed?</a:t>
              </a:r>
            </a:p>
            <a:p>
              <a:endParaRPr lang="en-US" sz="2000">
                <a:latin typeface="Rockwell" pitchFamily="-111"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29699" name="Vertical Text Placeholder 2"/>
          <p:cNvSpPr>
            <a:spLocks noGrp="1"/>
          </p:cNvSpPr>
          <p:nvPr>
            <p:ph type="body" orient="vert" idx="1"/>
          </p:nvPr>
        </p:nvSpPr>
        <p:spPr>
          <a:xfrm rot="16200000">
            <a:off x="3218657" y="-2007394"/>
            <a:ext cx="2179638" cy="7375525"/>
          </a:xfrm>
        </p:spPr>
        <p:txBody>
          <a:bodyPr/>
          <a:lstStyle/>
          <a:p>
            <a:pPr eaLnBrk="1" hangingPunct="1"/>
            <a:r>
              <a:rPr lang="en-US" sz="2400" b="1" smtClean="0">
                <a:solidFill>
                  <a:srgbClr val="000000"/>
                </a:solidFill>
                <a:ea typeface="ＭＳ Ｐゴシック" pitchFamily="-111" charset="-128"/>
              </a:rPr>
              <a:t>Two-Way Tables and Marginal Distributions</a:t>
            </a:r>
            <a:endParaRPr lang="en-US" sz="2400" smtClean="0">
              <a:solidFill>
                <a:srgbClr val="000000"/>
              </a:solidFill>
              <a:ea typeface="ＭＳ Ｐゴシック" pitchFamily="-111" charset="-128"/>
            </a:endParaRPr>
          </a:p>
          <a:p>
            <a:pPr eaLnBrk="1" hangingPunct="1"/>
            <a:endParaRPr lang="en-US" smtClean="0">
              <a:solidFill>
                <a:srgbClr val="000000"/>
              </a:solidFill>
              <a:ea typeface="ＭＳ Ｐゴシック" pitchFamily="-111" charset="-128"/>
            </a:endParaRPr>
          </a:p>
        </p:txBody>
      </p:sp>
      <p:sp>
        <p:nvSpPr>
          <p:cNvPr id="9" name="TextBox 8"/>
          <p:cNvSpPr txBox="1"/>
          <p:nvPr/>
        </p:nvSpPr>
        <p:spPr>
          <a:xfrm>
            <a:off x="1485900" y="1331913"/>
            <a:ext cx="5549900" cy="23399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rPr>
              <a:t>Definition:</a:t>
            </a:r>
          </a:p>
          <a:p>
            <a:pPr>
              <a:defRPr/>
            </a:pPr>
            <a:endParaRPr lang="en-US" sz="600" b="1" u="sng">
              <a:solidFill>
                <a:srgbClr val="E81F30"/>
              </a:solidFill>
              <a:ea typeface="ＭＳ Ｐゴシック" pitchFamily="-111" charset="-128"/>
            </a:endParaRPr>
          </a:p>
          <a:p>
            <a:pPr>
              <a:defRPr/>
            </a:pPr>
            <a:r>
              <a:rPr lang="en-US" sz="2000">
                <a:solidFill>
                  <a:schemeClr val="tx1"/>
                </a:solidFill>
                <a:ea typeface="ＭＳ Ｐゴシック" pitchFamily="-111" charset="-128"/>
              </a:rPr>
              <a:t>The</a:t>
            </a:r>
            <a:r>
              <a:rPr lang="en-US" sz="2000" b="1">
                <a:solidFill>
                  <a:schemeClr val="tx1"/>
                </a:solidFill>
                <a:ea typeface="ＭＳ Ｐゴシック" pitchFamily="-111" charset="-128"/>
              </a:rPr>
              <a:t> Marginal Distribution </a:t>
            </a:r>
            <a:r>
              <a:rPr lang="en-US" sz="2000">
                <a:solidFill>
                  <a:schemeClr val="tx1"/>
                </a:solidFill>
                <a:ea typeface="ＭＳ Ｐゴシック" pitchFamily="-111" charset="-128"/>
              </a:rPr>
              <a:t>of one of the categorical variables in a two-way table of counts is the distribution of values of that variable among all individuals described by the table.</a:t>
            </a:r>
          </a:p>
          <a:p>
            <a:pPr>
              <a:defRPr/>
            </a:pPr>
            <a:endParaRPr lang="en-US" sz="2000" b="1">
              <a:solidFill>
                <a:schemeClr val="tx1"/>
              </a:solidFill>
              <a:ea typeface="ＭＳ Ｐゴシック" pitchFamily="-111" charset="-128"/>
            </a:endParaRPr>
          </a:p>
        </p:txBody>
      </p:sp>
      <p:sp>
        <p:nvSpPr>
          <p:cNvPr id="6" name="TextBox 5"/>
          <p:cNvSpPr txBox="1">
            <a:spLocks noChangeArrowheads="1"/>
          </p:cNvSpPr>
          <p:nvPr/>
        </p:nvSpPr>
        <p:spPr bwMode="auto">
          <a:xfrm>
            <a:off x="620713" y="3932238"/>
            <a:ext cx="7170737" cy="2554287"/>
          </a:xfrm>
          <a:prstGeom prst="rect">
            <a:avLst/>
          </a:prstGeom>
          <a:noFill/>
          <a:ln w="9525">
            <a:noFill/>
            <a:miter lim="800000"/>
            <a:headEnd/>
            <a:tailEnd/>
          </a:ln>
        </p:spPr>
        <p:txBody>
          <a:bodyPr>
            <a:spAutoFit/>
          </a:bodyPr>
          <a:lstStyle/>
          <a:p>
            <a:r>
              <a:rPr lang="en-US" sz="2000" b="1" u="sng"/>
              <a:t>Note</a:t>
            </a:r>
            <a:r>
              <a:rPr lang="en-US" sz="2000"/>
              <a:t>: Percents are often more informative than counts, especially when comparing groups of different sizes.</a:t>
            </a:r>
          </a:p>
          <a:p>
            <a:endParaRPr lang="en-US" sz="2000"/>
          </a:p>
          <a:p>
            <a:r>
              <a:rPr lang="en-US" sz="2000" b="1"/>
              <a:t>To examine a marginal distribution,</a:t>
            </a:r>
          </a:p>
          <a:p>
            <a:pPr>
              <a:buFontTx/>
              <a:buAutoNum type="arabicParenR"/>
            </a:pPr>
            <a:r>
              <a:rPr lang="en-US" sz="2000"/>
              <a:t>Use the data in the table to calculate the marginal distribution (in percents)  of the row or column totals.</a:t>
            </a:r>
          </a:p>
          <a:p>
            <a:pPr>
              <a:buFontTx/>
              <a:buAutoNum type="arabicParenR"/>
            </a:pPr>
            <a:r>
              <a:rPr lang="en-US" sz="2000"/>
              <a:t>Make a graph to display the marginal distribution.</a:t>
            </a:r>
          </a:p>
          <a:p>
            <a:endParaRPr lang="en-US"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nvGraphicFramePr>
        <p:xfrm>
          <a:off x="269875" y="1347788"/>
          <a:ext cx="4360863" cy="2324104"/>
        </p:xfrm>
        <a:graphic>
          <a:graphicData uri="http://schemas.openxmlformats.org/drawingml/2006/table">
            <a:tbl>
              <a:tblPr/>
              <a:tblGrid>
                <a:gridCol w="2468563"/>
                <a:gridCol w="728662"/>
                <a:gridCol w="581025"/>
                <a:gridCol w="582613"/>
              </a:tblGrid>
              <a:tr h="2905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66"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30767" name="Vertical Text Placeholder 2"/>
          <p:cNvSpPr>
            <a:spLocks noGrp="1"/>
          </p:cNvSpPr>
          <p:nvPr>
            <p:ph type="body" orient="vert" idx="1"/>
          </p:nvPr>
        </p:nvSpPr>
        <p:spPr>
          <a:xfrm rot="16200000">
            <a:off x="3663951" y="-2452688"/>
            <a:ext cx="1289050" cy="7375525"/>
          </a:xfrm>
        </p:spPr>
        <p:txBody>
          <a:bodyPr/>
          <a:lstStyle/>
          <a:p>
            <a:pPr eaLnBrk="1" hangingPunct="1"/>
            <a:r>
              <a:rPr lang="en-US" sz="2400" b="1" smtClean="0">
                <a:solidFill>
                  <a:srgbClr val="000000"/>
                </a:solidFill>
                <a:ea typeface="ＭＳ Ｐゴシック" pitchFamily="-111" charset="-128"/>
              </a:rPr>
              <a:t>Two-Way Tables and Marginal Distributions</a:t>
            </a:r>
            <a:endParaRPr lang="en-US" sz="2400" smtClean="0">
              <a:solidFill>
                <a:srgbClr val="000000"/>
              </a:solidFill>
              <a:ea typeface="ＭＳ Ｐゴシック" pitchFamily="-111" charset="-128"/>
            </a:endParaRPr>
          </a:p>
          <a:p>
            <a:pPr eaLnBrk="1" hangingPunct="1"/>
            <a:endParaRPr lang="en-US" smtClean="0">
              <a:solidFill>
                <a:srgbClr val="000000"/>
              </a:solidFill>
              <a:ea typeface="ＭＳ Ｐゴシック" pitchFamily="-111" charset="-128"/>
            </a:endParaRPr>
          </a:p>
        </p:txBody>
      </p:sp>
      <p:graphicFrame>
        <p:nvGraphicFramePr>
          <p:cNvPr id="5" name="Table 4"/>
          <p:cNvGraphicFramePr>
            <a:graphicFrameLocks noGrp="1"/>
          </p:cNvGraphicFramePr>
          <p:nvPr/>
        </p:nvGraphicFramePr>
        <p:xfrm>
          <a:off x="368300" y="3808413"/>
          <a:ext cx="2882900" cy="2922588"/>
        </p:xfrm>
        <a:graphic>
          <a:graphicData uri="http://schemas.openxmlformats.org/drawingml/2006/table">
            <a:tbl>
              <a:tblPr/>
              <a:tblGrid>
                <a:gridCol w="1501775"/>
                <a:gridCol w="1381125"/>
              </a:tblGrid>
              <a:tr h="331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194/4826 = </a:t>
                      </a:r>
                      <a:r>
                        <a:rPr kumimoji="0" lang="en-US" sz="1400" b="1" i="0" u="none" strike="noStrike" cap="none" normalizeH="0" baseline="0" smtClean="0">
                          <a:ln>
                            <a:noFill/>
                          </a:ln>
                          <a:solidFill>
                            <a:schemeClr val="tx1"/>
                          </a:solidFill>
                          <a:effectLst/>
                          <a:latin typeface="Arial" charset="0"/>
                          <a:ea typeface="ＭＳ Ｐゴシック" pitchFamily="-111" charset="-128"/>
                        </a:rPr>
                        <a:t>4.0%</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Some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712/4826 = </a:t>
                      </a:r>
                      <a:r>
                        <a:rPr kumimoji="0" lang="en-US" sz="1400" b="1" i="0" u="none" strike="noStrike" cap="none" normalizeH="0" baseline="0" smtClean="0">
                          <a:ln>
                            <a:noFill/>
                          </a:ln>
                          <a:solidFill>
                            <a:schemeClr val="tx1"/>
                          </a:solidFill>
                          <a:effectLst/>
                          <a:latin typeface="Arial" charset="0"/>
                          <a:ea typeface="ＭＳ Ｐゴシック" pitchFamily="-111" charset="-128"/>
                        </a:rPr>
                        <a:t>14.8%</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1416/4826 = </a:t>
                      </a:r>
                      <a:r>
                        <a:rPr kumimoji="0" lang="en-US" sz="1400" b="1" i="0" u="none" strike="noStrike" cap="none" normalizeH="0" baseline="0" smtClean="0">
                          <a:ln>
                            <a:noFill/>
                          </a:ln>
                          <a:solidFill>
                            <a:schemeClr val="tx1"/>
                          </a:solidFill>
                          <a:effectLst/>
                          <a:latin typeface="Arial" charset="0"/>
                          <a:ea typeface="ＭＳ Ｐゴシック" pitchFamily="-111" charset="-128"/>
                        </a:rPr>
                        <a:t>29.3%</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1421/4826 = </a:t>
                      </a:r>
                      <a:r>
                        <a:rPr kumimoji="0" lang="en-US" sz="1400" b="1" i="0" u="none" strike="noStrike" cap="none" normalizeH="0" baseline="0" smtClean="0">
                          <a:ln>
                            <a:noFill/>
                          </a:ln>
                          <a:solidFill>
                            <a:schemeClr val="tx1"/>
                          </a:solidFill>
                          <a:effectLst/>
                          <a:latin typeface="Arial" charset="0"/>
                          <a:ea typeface="ＭＳ Ｐゴシック" pitchFamily="-111" charset="-128"/>
                        </a:rPr>
                        <a:t>29.4%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1083/4826 = </a:t>
                      </a:r>
                      <a:r>
                        <a:rPr kumimoji="0" lang="en-US" sz="1400" b="1" i="0" u="none" strike="noStrike" cap="none" normalizeH="0" baseline="0" smtClean="0">
                          <a:ln>
                            <a:noFill/>
                          </a:ln>
                          <a:solidFill>
                            <a:schemeClr val="tx1"/>
                          </a:solidFill>
                          <a:effectLst/>
                          <a:latin typeface="Arial" charset="0"/>
                          <a:ea typeface="ＭＳ Ｐゴシック" pitchFamily="-111" charset="-128"/>
                        </a:rPr>
                        <a:t>22.4%</a:t>
                      </a:r>
                      <a:endParaRPr kumimoji="0" lang="en-US" sz="1400" b="0" i="0" u="none" strike="noStrike" cap="none" normalizeH="0" baseline="0" smtClean="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169863" y="1089025"/>
            <a:ext cx="1976437" cy="307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Example, p. 13</a:t>
            </a:r>
            <a:endParaRPr lang="en-US" sz="1400">
              <a:solidFill>
                <a:srgbClr val="000000"/>
              </a:solidFill>
              <a:ea typeface="ＭＳ Ｐゴシック" pitchFamily="-111" charset="-128"/>
            </a:endParaRPr>
          </a:p>
        </p:txBody>
      </p:sp>
      <p:sp>
        <p:nvSpPr>
          <p:cNvPr id="30792" name="TextBox 7"/>
          <p:cNvSpPr txBox="1">
            <a:spLocks noChangeArrowheads="1"/>
          </p:cNvSpPr>
          <p:nvPr/>
        </p:nvSpPr>
        <p:spPr bwMode="auto">
          <a:xfrm>
            <a:off x="4911725" y="1555750"/>
            <a:ext cx="3084513" cy="1323975"/>
          </a:xfrm>
          <a:prstGeom prst="rect">
            <a:avLst/>
          </a:prstGeom>
          <a:noFill/>
          <a:ln w="9525">
            <a:noFill/>
            <a:miter lim="800000"/>
            <a:headEnd/>
            <a:tailEnd/>
          </a:ln>
        </p:spPr>
        <p:txBody>
          <a:bodyPr>
            <a:spAutoFit/>
          </a:bodyPr>
          <a:lstStyle/>
          <a:p>
            <a:r>
              <a:rPr lang="en-US" sz="2000">
                <a:latin typeface="Rockwell" pitchFamily="-111" charset="0"/>
              </a:rPr>
              <a:t>Examine the </a:t>
            </a:r>
            <a:r>
              <a:rPr lang="en-US" sz="2000" b="1">
                <a:latin typeface="Rockwell" pitchFamily="-111" charset="0"/>
              </a:rPr>
              <a:t>marginal distribution </a:t>
            </a:r>
            <a:r>
              <a:rPr lang="en-US" sz="2000">
                <a:latin typeface="Rockwell" pitchFamily="-111" charset="0"/>
              </a:rPr>
              <a:t>of chance of getting rich.</a:t>
            </a:r>
          </a:p>
          <a:p>
            <a:endParaRPr lang="en-US" sz="2000">
              <a:latin typeface="Rockwell" pitchFamily="-111" charset="0"/>
            </a:endParaRPr>
          </a:p>
        </p:txBody>
      </p:sp>
      <p:graphicFrame>
        <p:nvGraphicFramePr>
          <p:cNvPr id="11" name="Chart 10"/>
          <p:cNvGraphicFramePr>
            <a:graphicFrameLocks/>
          </p:cNvGraphicFramePr>
          <p:nvPr/>
        </p:nvGraphicFramePr>
        <p:xfrm>
          <a:off x="3709988" y="3757613"/>
          <a:ext cx="4559300" cy="3028950"/>
        </p:xfrm>
        <a:graphic>
          <a:graphicData uri="http://schemas.openxmlformats.org/drawingml/2006/chart">
            <c:chart xmlns:c="http://schemas.openxmlformats.org/drawingml/2006/chart" xmlns:r="http://schemas.openxmlformats.org/officeDocument/2006/relationships" r:id="rId3"/>
          </a:graphicData>
        </a:graphic>
      </p:graphicFrame>
      <p:sp>
        <p:nvSpPr>
          <p:cNvPr id="12" name="Curved Down Arrow 11"/>
          <p:cNvSpPr/>
          <p:nvPr/>
        </p:nvSpPr>
        <p:spPr>
          <a:xfrm rot="18715359" flipH="1">
            <a:off x="1138273" y="2065066"/>
            <a:ext cx="3529763" cy="82792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3" name="Curved Down Arrow 12"/>
          <p:cNvSpPr/>
          <p:nvPr/>
        </p:nvSpPr>
        <p:spPr>
          <a:xfrm rot="10800000" flipH="1">
            <a:off x="2832267" y="6126163"/>
            <a:ext cx="1201253" cy="48248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Vertical Title 1"/>
          <p:cNvSpPr>
            <a:spLocks noGrp="1"/>
          </p:cNvSpPr>
          <p:nvPr>
            <p:ph type="title" orient="vert"/>
          </p:nvPr>
        </p:nvSpPr>
        <p:spPr>
          <a:xfrm>
            <a:off x="7996238" y="954088"/>
            <a:ext cx="681037" cy="5172075"/>
          </a:xfrm>
        </p:spPr>
        <p:txBody>
          <a:bodyPr/>
          <a:lstStyle/>
          <a:p>
            <a:pPr eaLnBrk="1" hangingPunct="1"/>
            <a:r>
              <a:rPr lang="en-US" sz="2400" smtClean="0">
                <a:solidFill>
                  <a:srgbClr val="E81F30"/>
                </a:solidFill>
                <a:ea typeface="ＭＳ Ｐゴシック" pitchFamily="-111" charset="-128"/>
              </a:rPr>
              <a:t>Analyzing Categorical Data</a:t>
            </a:r>
          </a:p>
        </p:txBody>
      </p:sp>
      <p:sp>
        <p:nvSpPr>
          <p:cNvPr id="31747" name="Vertical Text Placeholder 2"/>
          <p:cNvSpPr>
            <a:spLocks noGrp="1"/>
          </p:cNvSpPr>
          <p:nvPr>
            <p:ph type="body" orient="vert" idx="1"/>
          </p:nvPr>
        </p:nvSpPr>
        <p:spPr>
          <a:xfrm rot="16200000">
            <a:off x="3475832" y="-2264569"/>
            <a:ext cx="1665288" cy="7375525"/>
          </a:xfrm>
        </p:spPr>
        <p:txBody>
          <a:bodyPr/>
          <a:lstStyle/>
          <a:p>
            <a:pPr eaLnBrk="1" hangingPunct="1"/>
            <a:r>
              <a:rPr lang="en-US" sz="2400" b="1" smtClean="0">
                <a:solidFill>
                  <a:srgbClr val="000000"/>
                </a:solidFill>
                <a:ea typeface="ＭＳ Ｐゴシック" pitchFamily="-111" charset="-128"/>
              </a:rPr>
              <a:t>Relationships Between Categorical Variables</a:t>
            </a:r>
            <a:endParaRPr lang="en-US" sz="2400" smtClean="0">
              <a:solidFill>
                <a:srgbClr val="000000"/>
              </a:solidFill>
              <a:ea typeface="ＭＳ Ｐゴシック" pitchFamily="-111" charset="-128"/>
            </a:endParaRPr>
          </a:p>
          <a:p>
            <a:pPr eaLnBrk="1" hangingPunct="1"/>
            <a:r>
              <a:rPr lang="en-US" smtClean="0">
                <a:solidFill>
                  <a:srgbClr val="000000"/>
                </a:solidFill>
                <a:ea typeface="ＭＳ Ｐゴシック" pitchFamily="-111" charset="-128"/>
              </a:rPr>
              <a:t>Marginal distributions tell us nothing about the relationship between two variables.</a:t>
            </a:r>
          </a:p>
        </p:txBody>
      </p:sp>
      <p:sp>
        <p:nvSpPr>
          <p:cNvPr id="9" name="TextBox 8"/>
          <p:cNvSpPr txBox="1"/>
          <p:nvPr/>
        </p:nvSpPr>
        <p:spPr>
          <a:xfrm>
            <a:off x="1485900" y="1973263"/>
            <a:ext cx="5549900" cy="20304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rPr>
              <a:t>Definition:</a:t>
            </a:r>
          </a:p>
          <a:p>
            <a:pPr>
              <a:defRPr/>
            </a:pPr>
            <a:endParaRPr lang="en-US" sz="600" b="1" u="sng">
              <a:solidFill>
                <a:srgbClr val="E81F30"/>
              </a:solidFill>
              <a:ea typeface="ＭＳ Ｐゴシック" pitchFamily="-111" charset="-128"/>
            </a:endParaRPr>
          </a:p>
          <a:p>
            <a:pPr>
              <a:defRPr/>
            </a:pPr>
            <a:r>
              <a:rPr lang="en-US" sz="2000">
                <a:solidFill>
                  <a:schemeClr val="tx1"/>
                </a:solidFill>
                <a:ea typeface="ＭＳ Ｐゴシック" pitchFamily="-111" charset="-128"/>
              </a:rPr>
              <a:t>A </a:t>
            </a:r>
            <a:r>
              <a:rPr lang="en-US" sz="2000" b="1">
                <a:solidFill>
                  <a:schemeClr val="tx1"/>
                </a:solidFill>
                <a:ea typeface="ＭＳ Ｐゴシック" pitchFamily="-111" charset="-128"/>
              </a:rPr>
              <a:t>Conditional Distribution </a:t>
            </a:r>
            <a:r>
              <a:rPr lang="en-US" sz="2000">
                <a:solidFill>
                  <a:schemeClr val="tx1"/>
                </a:solidFill>
                <a:ea typeface="ＭＳ Ｐゴシック" pitchFamily="-111" charset="-128"/>
              </a:rPr>
              <a:t>of a variable describes the values of that variable among individuals who have a specific value of another variable.</a:t>
            </a:r>
          </a:p>
          <a:p>
            <a:pPr>
              <a:defRPr/>
            </a:pPr>
            <a:endParaRPr lang="en-US" sz="2000" b="1">
              <a:solidFill>
                <a:schemeClr val="tx1"/>
              </a:solidFill>
              <a:ea typeface="ＭＳ Ｐゴシック" pitchFamily="-111" charset="-128"/>
            </a:endParaRPr>
          </a:p>
        </p:txBody>
      </p:sp>
      <p:sp>
        <p:nvSpPr>
          <p:cNvPr id="6" name="TextBox 5"/>
          <p:cNvSpPr txBox="1">
            <a:spLocks noChangeArrowheads="1"/>
          </p:cNvSpPr>
          <p:nvPr/>
        </p:nvSpPr>
        <p:spPr bwMode="auto">
          <a:xfrm>
            <a:off x="620713" y="3830638"/>
            <a:ext cx="7170737" cy="2862262"/>
          </a:xfrm>
          <a:prstGeom prst="rect">
            <a:avLst/>
          </a:prstGeom>
          <a:noFill/>
          <a:ln w="9525">
            <a:noFill/>
            <a:miter lim="800000"/>
            <a:headEnd/>
            <a:tailEnd/>
          </a:ln>
        </p:spPr>
        <p:txBody>
          <a:bodyPr>
            <a:spAutoFit/>
          </a:bodyPr>
          <a:lstStyle/>
          <a:p>
            <a:endParaRPr lang="en-US" sz="2000"/>
          </a:p>
          <a:p>
            <a:r>
              <a:rPr lang="en-US" sz="2000" b="1"/>
              <a:t>To examine or compare conditional distributions,</a:t>
            </a:r>
          </a:p>
          <a:p>
            <a:pPr>
              <a:buFontTx/>
              <a:buAutoNum type="arabicParenR"/>
            </a:pPr>
            <a:r>
              <a:rPr lang="en-US" sz="2000"/>
              <a:t>Select the row(s) or column(s) of interest.</a:t>
            </a:r>
          </a:p>
          <a:p>
            <a:pPr>
              <a:buFontTx/>
              <a:buAutoNum type="arabicParenR"/>
            </a:pPr>
            <a:r>
              <a:rPr lang="en-US" sz="2000"/>
              <a:t>Use the data in the table to calculate the conditional distribution (in percents)  of the row(s) or column(s).</a:t>
            </a:r>
          </a:p>
          <a:p>
            <a:pPr>
              <a:buFontTx/>
              <a:buAutoNum type="arabicParenR"/>
            </a:pPr>
            <a:r>
              <a:rPr lang="en-US" sz="2000"/>
              <a:t>Make a graph to display the conditional distribution.</a:t>
            </a:r>
          </a:p>
          <a:p>
            <a:pPr marL="914400" lvl="1" indent="-457200">
              <a:buFont typeface="Arial" charset="0"/>
              <a:buChar char="•"/>
            </a:pPr>
            <a:r>
              <a:rPr lang="en-US" sz="2000"/>
              <a:t>Use a </a:t>
            </a:r>
            <a:r>
              <a:rPr lang="en-US" sz="2000" b="1"/>
              <a:t>side-by-side bar graph </a:t>
            </a:r>
            <a:r>
              <a:rPr lang="en-US" sz="2000"/>
              <a:t>or </a:t>
            </a:r>
            <a:r>
              <a:rPr lang="en-US" sz="2000" b="1"/>
              <a:t>segmented bar graph</a:t>
            </a:r>
            <a:r>
              <a:rPr lang="en-US" sz="2000"/>
              <a:t> to compare distributions.</a:t>
            </a:r>
          </a:p>
          <a:p>
            <a:endParaRPr lang="en-US"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765</TotalTime>
  <Words>1388</Words>
  <Application>Microsoft Macintosh PowerPoint</Application>
  <PresentationFormat>On-screen Show (4:3)</PresentationFormat>
  <Paragraphs>332</Paragraphs>
  <Slides>13</Slides>
  <Notes>8</Notes>
  <HiddenSlides>0</HiddenSlides>
  <MMClips>0</MMClips>
  <ScaleCrop>false</ScaleCrop>
  <HeadingPairs>
    <vt:vector size="10" baseType="variant">
      <vt:variant>
        <vt:lpstr>Fonts Used</vt:lpstr>
      </vt:variant>
      <vt:variant>
        <vt:i4>5</vt:i4>
      </vt: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ＭＳ Ｐゴシック</vt:lpstr>
      <vt:lpstr>Wingdings</vt:lpstr>
      <vt:lpstr>Calibri</vt:lpstr>
      <vt:lpstr>Rockwell</vt:lpstr>
      <vt:lpstr>Advantage</vt:lpstr>
      <vt:lpstr>???</vt:lpstr>
      <vt:lpstr>Microsoft Office Excel Chart</vt:lpstr>
      <vt:lpstr>Slide 1</vt:lpstr>
      <vt:lpstr>Section 1.1 Analyzing Categorical Data</vt:lpstr>
      <vt:lpstr>Analyzing Categorical Data</vt:lpstr>
      <vt:lpstr>Analyzing Categorical Data</vt:lpstr>
      <vt:lpstr>Analyzing Categorical Data</vt:lpstr>
      <vt:lpstr>Analyzing Categorical Data</vt:lpstr>
      <vt:lpstr>Analyzing Categorical Data</vt:lpstr>
      <vt:lpstr>Analyzing Categorical Data</vt:lpstr>
      <vt:lpstr>Analyzing Categorical Data</vt:lpstr>
      <vt:lpstr>Analyzing Categorical Data</vt:lpstr>
      <vt:lpstr>Analyzing Categorical Data</vt:lpstr>
      <vt:lpstr>Section 1.1 Analyzing Categorical Data</vt:lpstr>
      <vt:lpstr>Section 1.1 Analyzing Categorical Data</vt:lpstr>
    </vt:vector>
  </TitlesOfParts>
  <Company>Lakeville Area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cillig</cp:lastModifiedBy>
  <cp:revision>72</cp:revision>
  <dcterms:created xsi:type="dcterms:W3CDTF">2010-09-16T14:23:29Z</dcterms:created>
  <dcterms:modified xsi:type="dcterms:W3CDTF">2016-09-07T12:22:36Z</dcterms:modified>
</cp:coreProperties>
</file>