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28" r:id="rId2"/>
    <p:sldId id="262" r:id="rId3"/>
    <p:sldId id="275" r:id="rId4"/>
    <p:sldId id="291" r:id="rId5"/>
    <p:sldId id="304" r:id="rId6"/>
    <p:sldId id="266" r:id="rId7"/>
    <p:sldId id="276" r:id="rId8"/>
    <p:sldId id="305" r:id="rId9"/>
    <p:sldId id="295" r:id="rId10"/>
    <p:sldId id="267" r:id="rId11"/>
    <p:sldId id="292" r:id="rId12"/>
    <p:sldId id="293" r:id="rId13"/>
    <p:sldId id="283" r:id="rId14"/>
    <p:sldId id="320" r:id="rId15"/>
    <p:sldId id="326" r:id="rId16"/>
    <p:sldId id="298" r:id="rId17"/>
    <p:sldId id="330" r:id="rId18"/>
    <p:sldId id="331" r:id="rId19"/>
    <p:sldId id="332" r:id="rId20"/>
    <p:sldId id="322" r:id="rId21"/>
    <p:sldId id="286" r:id="rId22"/>
    <p:sldId id="323" r:id="rId23"/>
    <p:sldId id="324" r:id="rId24"/>
    <p:sldId id="325" r:id="rId25"/>
  </p:sldIdLst>
  <p:sldSz cx="9144000" cy="6858000" type="screen4x3"/>
  <p:notesSz cx="6858000" cy="9144000"/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Bickley Script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Bickley Script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Bickley Script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Bickley Script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Bickley Script" pitchFamily="66" charset="0"/>
        <a:ea typeface="+mn-ea"/>
        <a:cs typeface="+mn-cs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Bickley Script" pitchFamily="66" charset="0"/>
        <a:ea typeface="+mn-ea"/>
        <a:cs typeface="+mn-cs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Bickley Script" pitchFamily="66" charset="0"/>
        <a:ea typeface="+mn-ea"/>
        <a:cs typeface="+mn-cs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Bickley Script" pitchFamily="66" charset="0"/>
        <a:ea typeface="+mn-ea"/>
        <a:cs typeface="+mn-cs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Bickley Script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C92BD5"/>
    <a:srgbClr val="0000FF"/>
    <a:srgbClr val="00FF00"/>
    <a:srgbClr val="FF0000"/>
    <a:srgbClr val="006699"/>
    <a:srgbClr val="FFFF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411" autoAdjust="0"/>
    <p:restoredTop sz="97809" autoAdjust="0"/>
  </p:normalViewPr>
  <p:slideViewPr>
    <p:cSldViewPr>
      <p:cViewPr varScale="1">
        <p:scale>
          <a:sx n="100" d="100"/>
          <a:sy n="100" d="100"/>
        </p:scale>
        <p:origin x="-508" y="-72"/>
      </p:cViewPr>
      <p:guideLst>
        <p:guide orient="horz" pos="2160"/>
        <p:guide orient="horz" pos="62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57097A8E-AB6B-4986-BFC8-2F7138A0E2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C22512-EF37-4C57-9C29-DF19146C93C9}" type="slidenum">
              <a:rPr lang="en-US"/>
              <a:pPr/>
              <a:t>12</a:t>
            </a:fld>
            <a:endParaRPr lang="en-US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14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8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73025" y="6556375"/>
            <a:ext cx="28987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400" b="1">
                <a:solidFill>
                  <a:schemeClr val="bg1"/>
                </a:solidFill>
                <a:latin typeface="Verdana" pitchFamily="34" charset="0"/>
              </a:rPr>
              <a:t>Holt McDougal Algebra 2</a:t>
            </a:r>
          </a:p>
        </p:txBody>
      </p: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152400" y="84138"/>
            <a:ext cx="862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3200" b="1">
                <a:latin typeface="Arial Black" pitchFamily="34" charset="0"/>
              </a:rPr>
              <a:t>1-4</a:t>
            </a:r>
            <a:endParaRPr lang="en-US">
              <a:latin typeface="Arial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1143000" y="200025"/>
            <a:ext cx="8229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"/>
              </a:spcBef>
              <a:defRPr/>
            </a:pPr>
            <a:r>
              <a:rPr lang="en-US" sz="2800">
                <a:solidFill>
                  <a:schemeClr val="bg1"/>
                </a:solidFill>
                <a:latin typeface="Arial Black" pitchFamily="34" charset="0"/>
              </a:rPr>
              <a:t>Curve Fitting with Linear Models</a:t>
            </a:r>
            <a:r>
              <a:rPr lang="en-US" sz="3200">
                <a:solidFill>
                  <a:schemeClr val="bg1"/>
                </a:solidFill>
                <a:latin typeface="Arial Black" pitchFamily="34" charset="0"/>
              </a:rPr>
              <a:t> </a:t>
            </a:r>
            <a:endParaRPr lang="en-US" sz="2400">
              <a:latin typeface="Verdana" pitchFamily="34" charset="0"/>
            </a:endParaRPr>
          </a:p>
        </p:txBody>
      </p:sp>
      <p:pic>
        <p:nvPicPr>
          <p:cNvPr id="1031" name="Picture 12" descr="chater_screen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4086225" y="6557963"/>
            <a:ext cx="50577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143000"/>
            <a:ext cx="6657975" cy="516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5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1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3315" name="Text Box 19"/>
          <p:cNvSpPr txBox="1">
            <a:spLocks noChangeArrowheads="1"/>
          </p:cNvSpPr>
          <p:nvPr/>
        </p:nvSpPr>
        <p:spPr bwMode="auto">
          <a:xfrm>
            <a:off x="304800" y="1784350"/>
            <a:ext cx="82375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 dirty="0" smtClean="0">
                <a:latin typeface="Verdana" pitchFamily="34" charset="0"/>
              </a:rPr>
              <a:t>Identify the correlation, sketch a line of best fit, and find its equation for your group’s Racecar data.</a:t>
            </a:r>
            <a:endParaRPr lang="en-US" altLang="en-US" sz="2400" b="1" dirty="0">
              <a:latin typeface="Times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3"/>
          <p:cNvSpPr txBox="1">
            <a:spLocks noChangeArrowheads="1"/>
          </p:cNvSpPr>
          <p:nvPr/>
        </p:nvSpPr>
        <p:spPr bwMode="auto">
          <a:xfrm>
            <a:off x="609600" y="99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Verdana" pitchFamily="34" charset="0"/>
            </a:endParaRPr>
          </a:p>
        </p:txBody>
      </p:sp>
      <p:sp>
        <p:nvSpPr>
          <p:cNvPr id="17411" name="Text Box 14"/>
          <p:cNvSpPr txBox="1">
            <a:spLocks noChangeArrowheads="1"/>
          </p:cNvSpPr>
          <p:nvPr/>
        </p:nvSpPr>
        <p:spPr bwMode="auto">
          <a:xfrm>
            <a:off x="304800" y="990600"/>
            <a:ext cx="853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The </a:t>
            </a:r>
            <a:r>
              <a:rPr lang="en-US" sz="2400" b="1" u="sng">
                <a:latin typeface="Verdana" pitchFamily="34" charset="0"/>
              </a:rPr>
              <a:t>correlation coefficient</a:t>
            </a:r>
            <a:r>
              <a:rPr lang="en-US" sz="2400" b="1">
                <a:latin typeface="Verdana" pitchFamily="34" charset="0"/>
              </a:rPr>
              <a:t> </a:t>
            </a:r>
            <a:r>
              <a:rPr lang="en-US" sz="2400" i="1">
                <a:latin typeface="Verdana" pitchFamily="34" charset="0"/>
              </a:rPr>
              <a:t>r </a:t>
            </a:r>
            <a:r>
              <a:rPr lang="en-US" sz="2400">
                <a:latin typeface="Verdana" pitchFamily="34" charset="0"/>
              </a:rPr>
              <a:t>is a measure of how well the data set is fit by a model.</a:t>
            </a:r>
            <a:endParaRPr lang="en-US" sz="2400" b="1">
              <a:latin typeface="Verdana" pitchFamily="34" charset="0"/>
            </a:endParaRPr>
          </a:p>
        </p:txBody>
      </p:sp>
      <p:pic>
        <p:nvPicPr>
          <p:cNvPr id="17412" name="Picture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981200"/>
            <a:ext cx="8458200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2" descr="2nd,enter button, p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33400" y="4576763"/>
            <a:ext cx="1676400" cy="592137"/>
          </a:xfrm>
          <a:noFill/>
          <a:ln>
            <a:miter lim="800000"/>
            <a:headEnd/>
            <a:tailEnd/>
          </a:ln>
        </p:spPr>
      </p:pic>
      <p:sp>
        <p:nvSpPr>
          <p:cNvPr id="18435" name="Rectangle 13"/>
          <p:cNvSpPr>
            <a:spLocks noChangeArrowheads="1"/>
          </p:cNvSpPr>
          <p:nvPr/>
        </p:nvSpPr>
        <p:spPr bwMode="auto">
          <a:xfrm>
            <a:off x="457200" y="3048000"/>
            <a:ext cx="4572000" cy="250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>
                <a:latin typeface="Verdana" pitchFamily="34" charset="0"/>
              </a:rPr>
              <a:t>To display the correlation coefficient </a:t>
            </a:r>
            <a:r>
              <a:rPr lang="en-US" sz="2400" i="1">
                <a:latin typeface="Verdana" pitchFamily="34" charset="0"/>
              </a:rPr>
              <a:t>r</a:t>
            </a:r>
            <a:r>
              <a:rPr lang="en-US" sz="2400">
                <a:latin typeface="Verdana" pitchFamily="34" charset="0"/>
              </a:rPr>
              <a:t>, you may have to turn on the diagnostic mode. To do this, press </a:t>
            </a:r>
            <a:br>
              <a:rPr lang="en-US" sz="2400">
                <a:latin typeface="Verdana" pitchFamily="34" charset="0"/>
              </a:rPr>
            </a:br>
            <a:r>
              <a:rPr lang="en-US" sz="2400">
                <a:latin typeface="Verdana" pitchFamily="34" charset="0"/>
              </a:rPr>
              <a:t>                and choose the                        </a:t>
            </a:r>
            <a:r>
              <a:rPr lang="en-US" sz="2400" b="1">
                <a:latin typeface="Verdana" pitchFamily="34" charset="0"/>
              </a:rPr>
              <a:t>DiagnosticOn </a:t>
            </a:r>
            <a:r>
              <a:rPr lang="en-US" sz="2400">
                <a:latin typeface="Verdana" pitchFamily="34" charset="0"/>
              </a:rPr>
              <a:t>mode.</a:t>
            </a:r>
          </a:p>
        </p:txBody>
      </p:sp>
      <p:sp>
        <p:nvSpPr>
          <p:cNvPr id="18436" name="Rectangle 17"/>
          <p:cNvSpPr>
            <a:spLocks noChangeArrowheads="1"/>
          </p:cNvSpPr>
          <p:nvPr/>
        </p:nvSpPr>
        <p:spPr bwMode="auto">
          <a:xfrm>
            <a:off x="457200" y="1524000"/>
            <a:ext cx="7772400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5000"/>
              </a:lnSpc>
            </a:pPr>
            <a:r>
              <a:rPr lang="en-US" sz="2400">
                <a:latin typeface="Verdana" pitchFamily="34" charset="0"/>
              </a:rPr>
              <a:t>You can use a graphing calculator to perform a linear regression and find the correlation coefficient </a:t>
            </a:r>
            <a:r>
              <a:rPr lang="en-US" sz="2400" i="1">
                <a:latin typeface="Verdana" pitchFamily="34" charset="0"/>
              </a:rPr>
              <a:t>r.</a:t>
            </a:r>
            <a:r>
              <a:rPr lang="en-US" sz="2400">
                <a:latin typeface="Verdana" pitchFamily="34" charset="0"/>
              </a:rPr>
              <a:t> </a:t>
            </a:r>
          </a:p>
        </p:txBody>
      </p:sp>
      <p:pic>
        <p:nvPicPr>
          <p:cNvPr id="18437" name="Picture 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6400" y="3200400"/>
            <a:ext cx="29432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 dirty="0">
                <a:solidFill>
                  <a:srgbClr val="006699"/>
                </a:solidFill>
                <a:latin typeface="Arial Black" pitchFamily="34" charset="0"/>
              </a:rPr>
              <a:t>Example </a:t>
            </a:r>
            <a:r>
              <a:rPr lang="en-US" altLang="en-US" sz="2400" dirty="0" smtClean="0">
                <a:solidFill>
                  <a:srgbClr val="006699"/>
                </a:solidFill>
                <a:latin typeface="Arial Black" pitchFamily="34" charset="0"/>
              </a:rPr>
              <a:t>2: </a:t>
            </a:r>
            <a:r>
              <a:rPr lang="en-US" altLang="en-US" sz="2400" dirty="0">
                <a:solidFill>
                  <a:srgbClr val="006699"/>
                </a:solidFill>
                <a:latin typeface="Arial Black" pitchFamily="34" charset="0"/>
              </a:rPr>
              <a:t>Meteorology Application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29699" name="Rectangle 7"/>
          <p:cNvSpPr>
            <a:spLocks noChangeArrowheads="1"/>
          </p:cNvSpPr>
          <p:nvPr/>
        </p:nvSpPr>
        <p:spPr bwMode="auto">
          <a:xfrm>
            <a:off x="457200" y="1676400"/>
            <a:ext cx="420211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b="1">
                <a:latin typeface="Verdana" pitchFamily="34" charset="0"/>
              </a:rPr>
              <a:t>Find the following for this data on average temperature and rainfall for eight months in Boston, MA.</a:t>
            </a:r>
          </a:p>
        </p:txBody>
      </p:sp>
      <p:pic>
        <p:nvPicPr>
          <p:cNvPr id="29700" name="Picture 15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33975" y="1600200"/>
            <a:ext cx="3570288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45"/>
          <p:cNvGrpSpPr>
            <a:grpSpLocks/>
          </p:cNvGrpSpPr>
          <p:nvPr/>
        </p:nvGrpSpPr>
        <p:grpSpPr bwMode="auto">
          <a:xfrm>
            <a:off x="4648200" y="2590800"/>
            <a:ext cx="3657600" cy="3657600"/>
            <a:chOff x="2928" y="1632"/>
            <a:chExt cx="2304" cy="2304"/>
          </a:xfrm>
        </p:grpSpPr>
        <p:pic>
          <p:nvPicPr>
            <p:cNvPr id="30734" name="Picture 43" descr="example3a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28" y="1632"/>
              <a:ext cx="2304" cy="2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35" name="Text Box 44"/>
            <p:cNvSpPr txBox="1">
              <a:spLocks noChangeArrowheads="1"/>
            </p:cNvSpPr>
            <p:nvPr/>
          </p:nvSpPr>
          <p:spPr bwMode="auto">
            <a:xfrm>
              <a:off x="4416" y="3778"/>
              <a:ext cx="14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o</a:t>
              </a:r>
            </a:p>
          </p:txBody>
        </p:sp>
      </p:grpSp>
      <p:sp>
        <p:nvSpPr>
          <p:cNvPr id="99390" name="Text Box 62"/>
          <p:cNvSpPr txBox="1">
            <a:spLocks noChangeArrowheads="1"/>
          </p:cNvSpPr>
          <p:nvPr/>
        </p:nvSpPr>
        <p:spPr bwMode="auto">
          <a:xfrm>
            <a:off x="7610475" y="5238750"/>
            <a:ext cx="3048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>
                <a:solidFill>
                  <a:srgbClr val="C92BD5"/>
                </a:solidFill>
                <a:latin typeface="Arial" charset="0"/>
                <a:cs typeface="Arial" charset="0"/>
              </a:rPr>
              <a:t>•</a:t>
            </a:r>
          </a:p>
        </p:txBody>
      </p:sp>
      <p:sp>
        <p:nvSpPr>
          <p:cNvPr id="99389" name="Text Box 61"/>
          <p:cNvSpPr txBox="1">
            <a:spLocks noChangeArrowheads="1"/>
          </p:cNvSpPr>
          <p:nvPr/>
        </p:nvSpPr>
        <p:spPr bwMode="auto">
          <a:xfrm>
            <a:off x="7362825" y="4781550"/>
            <a:ext cx="3048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>
                <a:solidFill>
                  <a:srgbClr val="C92BD5"/>
                </a:solidFill>
                <a:latin typeface="Arial" charset="0"/>
                <a:cs typeface="Arial" charset="0"/>
              </a:rPr>
              <a:t>•</a:t>
            </a:r>
          </a:p>
        </p:txBody>
      </p:sp>
      <p:sp>
        <p:nvSpPr>
          <p:cNvPr id="99388" name="Text Box 60"/>
          <p:cNvSpPr txBox="1">
            <a:spLocks noChangeArrowheads="1"/>
          </p:cNvSpPr>
          <p:nvPr/>
        </p:nvSpPr>
        <p:spPr bwMode="auto">
          <a:xfrm>
            <a:off x="6800850" y="4362450"/>
            <a:ext cx="3048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>
                <a:solidFill>
                  <a:srgbClr val="C92BD5"/>
                </a:solidFill>
                <a:latin typeface="Arial" charset="0"/>
                <a:cs typeface="Arial" charset="0"/>
              </a:rPr>
              <a:t>•</a:t>
            </a:r>
          </a:p>
        </p:txBody>
      </p:sp>
      <p:sp>
        <p:nvSpPr>
          <p:cNvPr id="99387" name="Text Box 59"/>
          <p:cNvSpPr txBox="1">
            <a:spLocks noChangeArrowheads="1"/>
          </p:cNvSpPr>
          <p:nvPr/>
        </p:nvSpPr>
        <p:spPr bwMode="auto">
          <a:xfrm>
            <a:off x="7610475" y="3819525"/>
            <a:ext cx="3048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>
                <a:solidFill>
                  <a:srgbClr val="C92BD5"/>
                </a:solidFill>
                <a:latin typeface="Arial" charset="0"/>
                <a:cs typeface="Arial" charset="0"/>
              </a:rPr>
              <a:t>•</a:t>
            </a:r>
          </a:p>
        </p:txBody>
      </p:sp>
      <p:sp>
        <p:nvSpPr>
          <p:cNvPr id="99386" name="Text Box 58"/>
          <p:cNvSpPr txBox="1">
            <a:spLocks noChangeArrowheads="1"/>
          </p:cNvSpPr>
          <p:nvPr/>
        </p:nvSpPr>
        <p:spPr bwMode="auto">
          <a:xfrm>
            <a:off x="6153150" y="3638550"/>
            <a:ext cx="3048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>
                <a:solidFill>
                  <a:srgbClr val="C92BD5"/>
                </a:solidFill>
                <a:latin typeface="Arial" charset="0"/>
                <a:cs typeface="Arial" charset="0"/>
              </a:rPr>
              <a:t>•</a:t>
            </a:r>
          </a:p>
        </p:txBody>
      </p:sp>
      <p:sp>
        <p:nvSpPr>
          <p:cNvPr id="99385" name="Text Box 57"/>
          <p:cNvSpPr txBox="1">
            <a:spLocks noChangeArrowheads="1"/>
          </p:cNvSpPr>
          <p:nvPr/>
        </p:nvSpPr>
        <p:spPr bwMode="auto">
          <a:xfrm>
            <a:off x="5686425" y="3067050"/>
            <a:ext cx="3048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>
                <a:solidFill>
                  <a:srgbClr val="C92BD5"/>
                </a:solidFill>
                <a:latin typeface="Arial" charset="0"/>
                <a:cs typeface="Arial" charset="0"/>
              </a:rPr>
              <a:t>•</a:t>
            </a:r>
          </a:p>
        </p:txBody>
      </p:sp>
      <p:sp>
        <p:nvSpPr>
          <p:cNvPr id="99384" name="Text Box 56"/>
          <p:cNvSpPr txBox="1">
            <a:spLocks noChangeArrowheads="1"/>
          </p:cNvSpPr>
          <p:nvPr/>
        </p:nvSpPr>
        <p:spPr bwMode="auto">
          <a:xfrm>
            <a:off x="5143500" y="3810000"/>
            <a:ext cx="3048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>
                <a:solidFill>
                  <a:srgbClr val="C92BD5"/>
                </a:solidFill>
                <a:latin typeface="Arial" charset="0"/>
                <a:cs typeface="Arial" charset="0"/>
              </a:rPr>
              <a:t>•</a:t>
            </a:r>
          </a:p>
        </p:txBody>
      </p:sp>
      <p:sp>
        <p:nvSpPr>
          <p:cNvPr id="99383" name="Text Box 55"/>
          <p:cNvSpPr txBox="1">
            <a:spLocks noChangeArrowheads="1"/>
          </p:cNvSpPr>
          <p:nvPr/>
        </p:nvSpPr>
        <p:spPr bwMode="auto">
          <a:xfrm>
            <a:off x="5057775" y="3467100"/>
            <a:ext cx="3048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>
                <a:solidFill>
                  <a:srgbClr val="C92BD5"/>
                </a:solidFill>
                <a:latin typeface="Arial" charset="0"/>
                <a:cs typeface="Arial" charset="0"/>
              </a:rPr>
              <a:t>•</a:t>
            </a:r>
          </a:p>
        </p:txBody>
      </p:sp>
      <p:sp>
        <p:nvSpPr>
          <p:cNvPr id="30731" name="Text Box 2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 dirty="0">
                <a:solidFill>
                  <a:srgbClr val="006699"/>
                </a:solidFill>
                <a:latin typeface="Arial Black" pitchFamily="34" charset="0"/>
              </a:rPr>
              <a:t>Example </a:t>
            </a:r>
            <a:r>
              <a:rPr lang="en-US" altLang="en-US" sz="2400" dirty="0" smtClean="0">
                <a:solidFill>
                  <a:srgbClr val="006699"/>
                </a:solidFill>
                <a:latin typeface="Arial Black" pitchFamily="34" charset="0"/>
              </a:rPr>
              <a:t>2 </a:t>
            </a:r>
            <a:r>
              <a:rPr lang="en-US" altLang="en-US" sz="2400" dirty="0">
                <a:solidFill>
                  <a:srgbClr val="006699"/>
                </a:solidFill>
                <a:latin typeface="Arial Black" pitchFamily="34" charset="0"/>
              </a:rPr>
              <a:t>Continued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0732" name="Rectangle 38"/>
          <p:cNvSpPr>
            <a:spLocks noChangeArrowheads="1"/>
          </p:cNvSpPr>
          <p:nvPr/>
        </p:nvSpPr>
        <p:spPr bwMode="auto">
          <a:xfrm>
            <a:off x="488950" y="1692275"/>
            <a:ext cx="80454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b="1">
                <a:latin typeface="Verdana" pitchFamily="34" charset="0"/>
              </a:rPr>
              <a:t>a. Make a scatter plot of the data with </a:t>
            </a:r>
            <a:br>
              <a:rPr lang="en-US" sz="2400" b="1">
                <a:latin typeface="Verdana" pitchFamily="34" charset="0"/>
              </a:rPr>
            </a:br>
            <a:r>
              <a:rPr lang="en-US" sz="2400" b="1">
                <a:latin typeface="Verdana" pitchFamily="34" charset="0"/>
              </a:rPr>
              <a:t>    temperature as the independent variable.</a:t>
            </a:r>
          </a:p>
        </p:txBody>
      </p:sp>
      <p:sp>
        <p:nvSpPr>
          <p:cNvPr id="99368" name="Rectangle 40"/>
          <p:cNvSpPr>
            <a:spLocks noChangeArrowheads="1"/>
          </p:cNvSpPr>
          <p:nvPr/>
        </p:nvSpPr>
        <p:spPr bwMode="auto">
          <a:xfrm>
            <a:off x="914400" y="2667000"/>
            <a:ext cx="3200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>
                <a:latin typeface="Verdana" pitchFamily="34" charset="0"/>
              </a:rPr>
              <a:t>The scatter plot is shown on the right.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9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9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9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9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9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9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9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9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9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9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9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9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9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9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9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90" grpId="0"/>
      <p:bldP spid="99389" grpId="0"/>
      <p:bldP spid="99388" grpId="0"/>
      <p:bldP spid="99387" grpId="0"/>
      <p:bldP spid="99386" grpId="0"/>
      <p:bldP spid="99385" grpId="0"/>
      <p:bldP spid="99384" grpId="0"/>
      <p:bldP spid="99383" grpId="0"/>
      <p:bldP spid="9936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36"/>
          <p:cNvGrpSpPr>
            <a:grpSpLocks/>
          </p:cNvGrpSpPr>
          <p:nvPr/>
        </p:nvGrpSpPr>
        <p:grpSpPr bwMode="auto">
          <a:xfrm>
            <a:off x="5276850" y="2743200"/>
            <a:ext cx="3657600" cy="3657600"/>
            <a:chOff x="2928" y="1632"/>
            <a:chExt cx="2304" cy="2304"/>
          </a:xfrm>
        </p:grpSpPr>
        <p:pic>
          <p:nvPicPr>
            <p:cNvPr id="31763" name="Picture 37" descr="example3a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28" y="1632"/>
              <a:ext cx="2304" cy="2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764" name="Text Box 38"/>
            <p:cNvSpPr txBox="1">
              <a:spLocks noChangeArrowheads="1"/>
            </p:cNvSpPr>
            <p:nvPr/>
          </p:nvSpPr>
          <p:spPr bwMode="auto">
            <a:xfrm>
              <a:off x="4416" y="3778"/>
              <a:ext cx="14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o</a:t>
              </a:r>
            </a:p>
          </p:txBody>
        </p:sp>
      </p:grpSp>
      <p:sp>
        <p:nvSpPr>
          <p:cNvPr id="31747" name="Text Box 39"/>
          <p:cNvSpPr txBox="1">
            <a:spLocks noChangeArrowheads="1"/>
          </p:cNvSpPr>
          <p:nvPr/>
        </p:nvSpPr>
        <p:spPr bwMode="auto">
          <a:xfrm>
            <a:off x="8239125" y="5391150"/>
            <a:ext cx="3048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>
                <a:solidFill>
                  <a:srgbClr val="C92BD5"/>
                </a:solidFill>
                <a:latin typeface="Arial" charset="0"/>
                <a:cs typeface="Arial" charset="0"/>
              </a:rPr>
              <a:t>•</a:t>
            </a:r>
          </a:p>
        </p:txBody>
      </p:sp>
      <p:sp>
        <p:nvSpPr>
          <p:cNvPr id="31748" name="Text Box 40"/>
          <p:cNvSpPr txBox="1">
            <a:spLocks noChangeArrowheads="1"/>
          </p:cNvSpPr>
          <p:nvPr/>
        </p:nvSpPr>
        <p:spPr bwMode="auto">
          <a:xfrm>
            <a:off x="7991475" y="4933950"/>
            <a:ext cx="3048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>
                <a:solidFill>
                  <a:srgbClr val="C92BD5"/>
                </a:solidFill>
                <a:latin typeface="Arial" charset="0"/>
                <a:cs typeface="Arial" charset="0"/>
              </a:rPr>
              <a:t>•</a:t>
            </a:r>
          </a:p>
        </p:txBody>
      </p:sp>
      <p:sp>
        <p:nvSpPr>
          <p:cNvPr id="31749" name="Text Box 41"/>
          <p:cNvSpPr txBox="1">
            <a:spLocks noChangeArrowheads="1"/>
          </p:cNvSpPr>
          <p:nvPr/>
        </p:nvSpPr>
        <p:spPr bwMode="auto">
          <a:xfrm>
            <a:off x="7429500" y="4514850"/>
            <a:ext cx="3048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>
                <a:solidFill>
                  <a:srgbClr val="C92BD5"/>
                </a:solidFill>
                <a:latin typeface="Arial" charset="0"/>
                <a:cs typeface="Arial" charset="0"/>
              </a:rPr>
              <a:t>•</a:t>
            </a:r>
          </a:p>
        </p:txBody>
      </p:sp>
      <p:sp>
        <p:nvSpPr>
          <p:cNvPr id="31750" name="Text Box 42"/>
          <p:cNvSpPr txBox="1">
            <a:spLocks noChangeArrowheads="1"/>
          </p:cNvSpPr>
          <p:nvPr/>
        </p:nvSpPr>
        <p:spPr bwMode="auto">
          <a:xfrm>
            <a:off x="8239125" y="3971925"/>
            <a:ext cx="3048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>
                <a:solidFill>
                  <a:srgbClr val="C92BD5"/>
                </a:solidFill>
                <a:latin typeface="Arial" charset="0"/>
                <a:cs typeface="Arial" charset="0"/>
              </a:rPr>
              <a:t>•</a:t>
            </a:r>
          </a:p>
        </p:txBody>
      </p:sp>
      <p:sp>
        <p:nvSpPr>
          <p:cNvPr id="31751" name="Text Box 43"/>
          <p:cNvSpPr txBox="1">
            <a:spLocks noChangeArrowheads="1"/>
          </p:cNvSpPr>
          <p:nvPr/>
        </p:nvSpPr>
        <p:spPr bwMode="auto">
          <a:xfrm>
            <a:off x="6781800" y="3790950"/>
            <a:ext cx="3048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>
                <a:solidFill>
                  <a:srgbClr val="C92BD5"/>
                </a:solidFill>
                <a:latin typeface="Arial" charset="0"/>
                <a:cs typeface="Arial" charset="0"/>
              </a:rPr>
              <a:t>•</a:t>
            </a:r>
          </a:p>
        </p:txBody>
      </p:sp>
      <p:sp>
        <p:nvSpPr>
          <p:cNvPr id="31752" name="Text Box 44"/>
          <p:cNvSpPr txBox="1">
            <a:spLocks noChangeArrowheads="1"/>
          </p:cNvSpPr>
          <p:nvPr/>
        </p:nvSpPr>
        <p:spPr bwMode="auto">
          <a:xfrm>
            <a:off x="6315075" y="3219450"/>
            <a:ext cx="3048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>
                <a:solidFill>
                  <a:srgbClr val="C92BD5"/>
                </a:solidFill>
                <a:latin typeface="Arial" charset="0"/>
                <a:cs typeface="Arial" charset="0"/>
              </a:rPr>
              <a:t>•</a:t>
            </a:r>
          </a:p>
        </p:txBody>
      </p:sp>
      <p:sp>
        <p:nvSpPr>
          <p:cNvPr id="31753" name="Text Box 45"/>
          <p:cNvSpPr txBox="1">
            <a:spLocks noChangeArrowheads="1"/>
          </p:cNvSpPr>
          <p:nvPr/>
        </p:nvSpPr>
        <p:spPr bwMode="auto">
          <a:xfrm>
            <a:off x="5772150" y="3962400"/>
            <a:ext cx="3048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>
                <a:solidFill>
                  <a:srgbClr val="C92BD5"/>
                </a:solidFill>
                <a:latin typeface="Arial" charset="0"/>
                <a:cs typeface="Arial" charset="0"/>
              </a:rPr>
              <a:t>•</a:t>
            </a:r>
          </a:p>
        </p:txBody>
      </p:sp>
      <p:sp>
        <p:nvSpPr>
          <p:cNvPr id="31754" name="Text Box 46"/>
          <p:cNvSpPr txBox="1">
            <a:spLocks noChangeArrowheads="1"/>
          </p:cNvSpPr>
          <p:nvPr/>
        </p:nvSpPr>
        <p:spPr bwMode="auto">
          <a:xfrm>
            <a:off x="5686425" y="3619500"/>
            <a:ext cx="3048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>
                <a:solidFill>
                  <a:srgbClr val="C92BD5"/>
                </a:solidFill>
                <a:latin typeface="Arial" charset="0"/>
                <a:cs typeface="Arial" charset="0"/>
              </a:rPr>
              <a:t>•</a:t>
            </a:r>
          </a:p>
        </p:txBody>
      </p:sp>
      <p:sp>
        <p:nvSpPr>
          <p:cNvPr id="106511" name="Line 15"/>
          <p:cNvSpPr>
            <a:spLocks noChangeShapeType="1"/>
          </p:cNvSpPr>
          <p:nvPr/>
        </p:nvSpPr>
        <p:spPr bwMode="auto">
          <a:xfrm>
            <a:off x="5657850" y="3581400"/>
            <a:ext cx="2895600" cy="1447800"/>
          </a:xfrm>
          <a:prstGeom prst="line">
            <a:avLst/>
          </a:prstGeom>
          <a:noFill/>
          <a:ln w="25400">
            <a:solidFill>
              <a:srgbClr val="C92BD5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1756" name="Rectangle 17"/>
          <p:cNvSpPr>
            <a:spLocks noChangeArrowheads="1"/>
          </p:cNvSpPr>
          <p:nvPr/>
        </p:nvSpPr>
        <p:spPr bwMode="auto">
          <a:xfrm>
            <a:off x="152400" y="1612900"/>
            <a:ext cx="8763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463550" algn="l"/>
              </a:tabLst>
            </a:pPr>
            <a:r>
              <a:rPr lang="en-US" sz="2400" b="1">
                <a:latin typeface="Verdana" pitchFamily="34" charset="0"/>
              </a:rPr>
              <a:t>b.</a:t>
            </a:r>
            <a:r>
              <a:rPr lang="en-US" sz="2400">
                <a:latin typeface="Verdana" pitchFamily="34" charset="0"/>
              </a:rPr>
              <a:t> </a:t>
            </a:r>
            <a:r>
              <a:rPr lang="en-US" sz="2400" b="1">
                <a:latin typeface="Verdana" pitchFamily="34" charset="0"/>
              </a:rPr>
              <a:t>Find the correlation coefficient and the 	equation of the line of best fit. Draw the line of 	best fit on your scatter plot.</a:t>
            </a:r>
            <a:r>
              <a:rPr lang="en-US" sz="2400">
                <a:latin typeface="Verdana" pitchFamily="34" charset="0"/>
              </a:rPr>
              <a:t> </a:t>
            </a:r>
          </a:p>
        </p:txBody>
      </p:sp>
      <p:sp>
        <p:nvSpPr>
          <p:cNvPr id="106514" name="Rectangle 18"/>
          <p:cNvSpPr>
            <a:spLocks noChangeArrowheads="1"/>
          </p:cNvSpPr>
          <p:nvPr/>
        </p:nvSpPr>
        <p:spPr bwMode="auto">
          <a:xfrm>
            <a:off x="304800" y="3124200"/>
            <a:ext cx="2514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>
                <a:latin typeface="Verdana" pitchFamily="34" charset="0"/>
                <a:cs typeface="Times New Roman" pitchFamily="18" charset="0"/>
              </a:rPr>
              <a:t>The correlation coefficient is </a:t>
            </a:r>
          </a:p>
          <a:p>
            <a:r>
              <a:rPr lang="en-US" sz="2400" i="1">
                <a:latin typeface="Verdana" pitchFamily="34" charset="0"/>
                <a:cs typeface="Times New Roman" pitchFamily="18" charset="0"/>
              </a:rPr>
              <a:t>r</a:t>
            </a:r>
            <a:r>
              <a:rPr lang="en-US" sz="2400">
                <a:latin typeface="Verdana" pitchFamily="34" charset="0"/>
                <a:cs typeface="Times New Roman" pitchFamily="18" charset="0"/>
              </a:rPr>
              <a:t> = –0.703.</a:t>
            </a:r>
            <a:endParaRPr lang="en-US" sz="2400">
              <a:latin typeface="Verdana" pitchFamily="34" charset="0"/>
            </a:endParaRPr>
          </a:p>
        </p:txBody>
      </p:sp>
      <p:sp>
        <p:nvSpPr>
          <p:cNvPr id="106515" name="Rectangle 19"/>
          <p:cNvSpPr>
            <a:spLocks noChangeArrowheads="1"/>
          </p:cNvSpPr>
          <p:nvPr/>
        </p:nvSpPr>
        <p:spPr bwMode="auto">
          <a:xfrm>
            <a:off x="304800" y="4800600"/>
            <a:ext cx="3581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>
                <a:latin typeface="Verdana" pitchFamily="34" charset="0"/>
                <a:cs typeface="Times New Roman" pitchFamily="18" charset="0"/>
              </a:rPr>
              <a:t>The equation of the line of best fit is</a:t>
            </a:r>
            <a:r>
              <a:rPr lang="en-US" sz="2400">
                <a:latin typeface="Verdana" pitchFamily="34" charset="0"/>
              </a:rPr>
              <a:t> </a:t>
            </a:r>
            <a:br>
              <a:rPr lang="en-US" sz="2400">
                <a:latin typeface="Verdana" pitchFamily="34" charset="0"/>
              </a:rPr>
            </a:br>
            <a:r>
              <a:rPr lang="en-US" sz="2400" i="1">
                <a:latin typeface="Verdana" pitchFamily="34" charset="0"/>
              </a:rPr>
              <a:t>y</a:t>
            </a:r>
            <a:r>
              <a:rPr lang="en-US" sz="2400">
                <a:latin typeface="Verdana" pitchFamily="34" charset="0"/>
              </a:rPr>
              <a:t> ≈ –0.35</a:t>
            </a:r>
            <a:r>
              <a:rPr lang="en-US" sz="2400" i="1">
                <a:latin typeface="Verdana" pitchFamily="34" charset="0"/>
              </a:rPr>
              <a:t>x + </a:t>
            </a:r>
            <a:r>
              <a:rPr lang="en-US" sz="2400">
                <a:latin typeface="Verdana" pitchFamily="34" charset="0"/>
              </a:rPr>
              <a:t>106.4.</a:t>
            </a: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2895600" y="3048000"/>
            <a:ext cx="2362200" cy="1752600"/>
            <a:chOff x="1872" y="2112"/>
            <a:chExt cx="1428" cy="975"/>
          </a:xfrm>
        </p:grpSpPr>
        <p:pic>
          <p:nvPicPr>
            <p:cNvPr id="31761" name="Picture 22" descr="EXAMPLE3B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908" y="2160"/>
              <a:ext cx="1392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762" name="Rectangle 21"/>
            <p:cNvSpPr>
              <a:spLocks noChangeArrowheads="1"/>
            </p:cNvSpPr>
            <p:nvPr/>
          </p:nvSpPr>
          <p:spPr bwMode="auto">
            <a:xfrm>
              <a:off x="1872" y="2112"/>
              <a:ext cx="1344" cy="81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60" name="Text Box 24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 dirty="0">
                <a:solidFill>
                  <a:srgbClr val="006699"/>
                </a:solidFill>
                <a:latin typeface="Arial Black" pitchFamily="34" charset="0"/>
              </a:rPr>
              <a:t>Example </a:t>
            </a:r>
            <a:r>
              <a:rPr lang="en-US" altLang="en-US" sz="2400" dirty="0" smtClean="0">
                <a:solidFill>
                  <a:srgbClr val="006699"/>
                </a:solidFill>
                <a:latin typeface="Arial Black" pitchFamily="34" charset="0"/>
              </a:rPr>
              <a:t>2 </a:t>
            </a:r>
            <a:r>
              <a:rPr lang="en-US" altLang="en-US" sz="2400" dirty="0">
                <a:solidFill>
                  <a:srgbClr val="006699"/>
                </a:solidFill>
                <a:latin typeface="Arial Black" pitchFamily="34" charset="0"/>
              </a:rPr>
              <a:t>Continued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6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6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6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11" grpId="0" animBg="1"/>
      <p:bldP spid="106514" grpId="0"/>
      <p:bldP spid="1065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71" name="Rectangle 9"/>
          <p:cNvSpPr>
            <a:spLocks noChangeArrowheads="1"/>
          </p:cNvSpPr>
          <p:nvPr/>
        </p:nvSpPr>
        <p:spPr bwMode="auto">
          <a:xfrm>
            <a:off x="0" y="3733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72" name="Rectangle 10"/>
          <p:cNvSpPr>
            <a:spLocks noChangeArrowheads="1"/>
          </p:cNvSpPr>
          <p:nvPr/>
        </p:nvSpPr>
        <p:spPr bwMode="auto">
          <a:xfrm>
            <a:off x="304800" y="1784350"/>
            <a:ext cx="7848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b="1">
                <a:latin typeface="Verdana" pitchFamily="34" charset="0"/>
              </a:rPr>
              <a:t>c.</a:t>
            </a:r>
            <a:r>
              <a:rPr lang="en-US" sz="2400">
                <a:latin typeface="Verdana" pitchFamily="34" charset="0"/>
              </a:rPr>
              <a:t> </a:t>
            </a:r>
            <a:r>
              <a:rPr lang="en-US" sz="2400" b="1">
                <a:latin typeface="Verdana" pitchFamily="34" charset="0"/>
              </a:rPr>
              <a:t>Predict the temperature when the rainfall </a:t>
            </a:r>
            <a:br>
              <a:rPr lang="en-US" sz="2400" b="1">
                <a:latin typeface="Verdana" pitchFamily="34" charset="0"/>
              </a:rPr>
            </a:br>
            <a:r>
              <a:rPr lang="en-US" sz="2400" b="1">
                <a:latin typeface="Verdana" pitchFamily="34" charset="0"/>
              </a:rPr>
              <a:t>    is 86 mm. How accurate do you think </a:t>
            </a:r>
            <a:br>
              <a:rPr lang="en-US" sz="2400" b="1">
                <a:latin typeface="Verdana" pitchFamily="34" charset="0"/>
              </a:rPr>
            </a:br>
            <a:r>
              <a:rPr lang="en-US" sz="2400" b="1">
                <a:latin typeface="Verdana" pitchFamily="34" charset="0"/>
              </a:rPr>
              <a:t>    your prediction is?</a:t>
            </a:r>
          </a:p>
        </p:txBody>
      </p:sp>
      <p:sp>
        <p:nvSpPr>
          <p:cNvPr id="32773" name="Rectangle 11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74" name="Rectangle 13"/>
          <p:cNvSpPr>
            <a:spLocks noChangeArrowheads="1"/>
          </p:cNvSpPr>
          <p:nvPr/>
        </p:nvSpPr>
        <p:spPr bwMode="auto">
          <a:xfrm>
            <a:off x="0" y="35290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30" name="Rectangle 14"/>
          <p:cNvSpPr>
            <a:spLocks noChangeArrowheads="1"/>
          </p:cNvSpPr>
          <p:nvPr/>
        </p:nvSpPr>
        <p:spPr bwMode="auto">
          <a:xfrm>
            <a:off x="4278313" y="3276600"/>
            <a:ext cx="4865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i="1">
                <a:solidFill>
                  <a:srgbClr val="0000FF"/>
                </a:solidFill>
                <a:latin typeface="Arial" charset="0"/>
              </a:rPr>
              <a:t>Rainfall is the dependent variable.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 </a:t>
            </a:r>
          </a:p>
        </p:txBody>
      </p:sp>
      <p:sp>
        <p:nvSpPr>
          <p:cNvPr id="32776" name="Rectangle 17"/>
          <p:cNvSpPr>
            <a:spLocks noChangeArrowheads="1"/>
          </p:cNvSpPr>
          <p:nvPr/>
        </p:nvSpPr>
        <p:spPr bwMode="auto">
          <a:xfrm>
            <a:off x="0" y="35290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37" name="Rectangle 21"/>
          <p:cNvSpPr>
            <a:spLocks noChangeArrowheads="1"/>
          </p:cNvSpPr>
          <p:nvPr/>
        </p:nvSpPr>
        <p:spPr bwMode="auto">
          <a:xfrm>
            <a:off x="685800" y="4953000"/>
            <a:ext cx="8839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>
                <a:latin typeface="Verdana" pitchFamily="34" charset="0"/>
              </a:rPr>
              <a:t>The line predicts 58.3</a:t>
            </a:r>
            <a:r>
              <a:rPr lang="en-US" sz="2400">
                <a:latin typeface="Verdana" pitchFamily="34" charset="0"/>
                <a:sym typeface="Symbol" pitchFamily="18" charset="2"/>
              </a:rPr>
              <a:t></a:t>
            </a:r>
            <a:r>
              <a:rPr lang="en-US" sz="2400">
                <a:latin typeface="Verdana" pitchFamily="34" charset="0"/>
              </a:rPr>
              <a:t>F, but the scatter plot and the value of </a:t>
            </a:r>
            <a:r>
              <a:rPr lang="en-US" sz="2400" i="1">
                <a:latin typeface="Verdana" pitchFamily="34" charset="0"/>
                <a:sym typeface="Symbol" pitchFamily="18" charset="2"/>
              </a:rPr>
              <a:t>r</a:t>
            </a:r>
            <a:r>
              <a:rPr lang="en-US" sz="2400">
                <a:latin typeface="Verdana" pitchFamily="34" charset="0"/>
                <a:sym typeface="Symbol" pitchFamily="18" charset="2"/>
              </a:rPr>
              <a:t> show that temperature by itself is not an accurate predictor of rainfall. </a:t>
            </a:r>
          </a:p>
        </p:txBody>
      </p:sp>
      <p:sp>
        <p:nvSpPr>
          <p:cNvPr id="60438" name="Text Box 22"/>
          <p:cNvSpPr txBox="1">
            <a:spLocks noChangeArrowheads="1"/>
          </p:cNvSpPr>
          <p:nvPr/>
        </p:nvSpPr>
        <p:spPr bwMode="auto">
          <a:xfrm>
            <a:off x="838200" y="32766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86 ≈ –0.35</a:t>
            </a:r>
            <a:r>
              <a:rPr lang="en-US" sz="2400" i="1">
                <a:latin typeface="Verdana" pitchFamily="34" charset="0"/>
              </a:rPr>
              <a:t>x </a:t>
            </a:r>
            <a:r>
              <a:rPr lang="en-US" sz="2400">
                <a:latin typeface="Verdana" pitchFamily="34" charset="0"/>
              </a:rPr>
              <a:t>+ 106.4</a:t>
            </a:r>
          </a:p>
        </p:txBody>
      </p:sp>
      <p:sp>
        <p:nvSpPr>
          <p:cNvPr id="60439" name="Text Box 23"/>
          <p:cNvSpPr txBox="1">
            <a:spLocks noChangeArrowheads="1"/>
          </p:cNvSpPr>
          <p:nvPr/>
        </p:nvSpPr>
        <p:spPr bwMode="auto">
          <a:xfrm>
            <a:off x="342900" y="38100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–20.4 ≈ –0.35</a:t>
            </a:r>
            <a:r>
              <a:rPr lang="en-US" sz="2400" i="1">
                <a:latin typeface="Verdana" pitchFamily="34" charset="0"/>
              </a:rPr>
              <a:t>x </a:t>
            </a:r>
            <a:endParaRPr lang="en-US" sz="2400">
              <a:latin typeface="Verdana" pitchFamily="34" charset="0"/>
            </a:endParaRPr>
          </a:p>
        </p:txBody>
      </p:sp>
      <p:sp>
        <p:nvSpPr>
          <p:cNvPr id="60440" name="Text Box 24"/>
          <p:cNvSpPr txBox="1">
            <a:spLocks noChangeArrowheads="1"/>
          </p:cNvSpPr>
          <p:nvPr/>
        </p:nvSpPr>
        <p:spPr bwMode="auto">
          <a:xfrm>
            <a:off x="533400" y="44196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58.3 ≈ </a:t>
            </a:r>
            <a:r>
              <a:rPr lang="en-US" sz="2400" i="1">
                <a:latin typeface="Verdana" pitchFamily="34" charset="0"/>
              </a:rPr>
              <a:t>x </a:t>
            </a:r>
            <a:endParaRPr lang="en-US" sz="2400">
              <a:latin typeface="Verdana" pitchFamily="34" charset="0"/>
            </a:endParaRPr>
          </a:p>
        </p:txBody>
      </p:sp>
      <p:sp>
        <p:nvSpPr>
          <p:cNvPr id="32781" name="Text Box 25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 dirty="0">
                <a:solidFill>
                  <a:srgbClr val="006699"/>
                </a:solidFill>
                <a:latin typeface="Arial Black" pitchFamily="34" charset="0"/>
              </a:rPr>
              <a:t>Example </a:t>
            </a:r>
            <a:r>
              <a:rPr lang="en-US" altLang="en-US" sz="2400" dirty="0" smtClean="0">
                <a:solidFill>
                  <a:srgbClr val="006699"/>
                </a:solidFill>
                <a:latin typeface="Arial Black" pitchFamily="34" charset="0"/>
              </a:rPr>
              <a:t>2 </a:t>
            </a:r>
            <a:r>
              <a:rPr lang="en-US" altLang="en-US" sz="2400" dirty="0">
                <a:solidFill>
                  <a:srgbClr val="006699"/>
                </a:solidFill>
                <a:latin typeface="Arial Black" pitchFamily="34" charset="0"/>
              </a:rPr>
              <a:t>Continued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0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60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0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0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0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30" grpId="0"/>
      <p:bldP spid="60437" grpId="0"/>
      <p:bldP spid="60438" grpId="0"/>
      <p:bldP spid="6044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 dirty="0">
                <a:solidFill>
                  <a:srgbClr val="006699"/>
                </a:solidFill>
                <a:latin typeface="Arial Black" pitchFamily="34" charset="0"/>
              </a:rPr>
              <a:t>Example </a:t>
            </a:r>
            <a:r>
              <a:rPr lang="en-US" altLang="en-US" sz="2400" dirty="0" smtClean="0">
                <a:solidFill>
                  <a:srgbClr val="006699"/>
                </a:solidFill>
                <a:latin typeface="Arial Black" pitchFamily="34" charset="0"/>
              </a:rPr>
              <a:t>3: Using technology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1905000"/>
            <a:ext cx="7391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63550" indent="-463550"/>
            <a:r>
              <a:rPr lang="en-US" sz="2400" b="1" dirty="0" smtClean="0">
                <a:latin typeface="Verdana" pitchFamily="34" charset="0"/>
              </a:rPr>
              <a:t>Now, use the graphing calculator to determine the correlation coefficient of your data. Also, determine the line of best fit using the linear regression function.</a:t>
            </a:r>
            <a:endParaRPr lang="en-US" sz="2400" b="1" dirty="0"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914400" y="1905000"/>
            <a:ext cx="7391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63550" indent="-463550"/>
            <a:r>
              <a:rPr lang="en-US" sz="2400" b="1" dirty="0" smtClean="0">
                <a:latin typeface="Verdana" pitchFamily="34" charset="0"/>
              </a:rPr>
              <a:t>Use the line of best fit you constructed and the linear regression function to determine two predictions of how far the race car will travel when the ramp is at a height of 18 inches. How does your prediction compare to the model?</a:t>
            </a:r>
            <a:endParaRPr lang="en-US" sz="24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3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3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7891" name="Rectangle 15"/>
          <p:cNvSpPr>
            <a:spLocks noChangeArrowheads="1"/>
          </p:cNvSpPr>
          <p:nvPr/>
        </p:nvSpPr>
        <p:spPr bwMode="auto">
          <a:xfrm>
            <a:off x="381000" y="1828800"/>
            <a:ext cx="7848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b="1">
                <a:latin typeface="Verdana" pitchFamily="34" charset="0"/>
              </a:rPr>
              <a:t>c. Predict the amount of fat in a sandwich</a:t>
            </a:r>
            <a:br>
              <a:rPr lang="en-US" sz="2400" b="1">
                <a:latin typeface="Verdana" pitchFamily="34" charset="0"/>
              </a:rPr>
            </a:br>
            <a:r>
              <a:rPr lang="en-US" sz="2400" b="1">
                <a:latin typeface="Verdana" pitchFamily="34" charset="0"/>
              </a:rPr>
              <a:t>    with 420 Calories. How accurate do you </a:t>
            </a:r>
            <a:br>
              <a:rPr lang="en-US" sz="2400" b="1">
                <a:latin typeface="Verdana" pitchFamily="34" charset="0"/>
              </a:rPr>
            </a:br>
            <a:r>
              <a:rPr lang="en-US" sz="2400" b="1">
                <a:latin typeface="Verdana" pitchFamily="34" charset="0"/>
              </a:rPr>
              <a:t>    think your prediction is?</a:t>
            </a:r>
          </a:p>
        </p:txBody>
      </p:sp>
      <p:sp>
        <p:nvSpPr>
          <p:cNvPr id="104464" name="Text Box 16"/>
          <p:cNvSpPr txBox="1">
            <a:spLocks noChangeArrowheads="1"/>
          </p:cNvSpPr>
          <p:nvPr/>
        </p:nvSpPr>
        <p:spPr bwMode="auto">
          <a:xfrm>
            <a:off x="609600" y="33528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420 ≈ 11.1</a:t>
            </a:r>
            <a:r>
              <a:rPr lang="en-US" sz="2400" i="1">
                <a:latin typeface="Verdana" pitchFamily="34" charset="0"/>
              </a:rPr>
              <a:t>x</a:t>
            </a:r>
            <a:r>
              <a:rPr lang="en-US" sz="2400">
                <a:latin typeface="Verdana" pitchFamily="34" charset="0"/>
              </a:rPr>
              <a:t> + 309.8</a:t>
            </a:r>
          </a:p>
        </p:txBody>
      </p:sp>
      <p:sp>
        <p:nvSpPr>
          <p:cNvPr id="104465" name="Text Box 17"/>
          <p:cNvSpPr txBox="1">
            <a:spLocks noChangeArrowheads="1"/>
          </p:cNvSpPr>
          <p:nvPr/>
        </p:nvSpPr>
        <p:spPr bwMode="auto">
          <a:xfrm>
            <a:off x="4191000" y="33528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0000FF"/>
                </a:solidFill>
                <a:latin typeface="Arial" charset="0"/>
              </a:rPr>
              <a:t>Calories is the dependent variable.</a:t>
            </a:r>
          </a:p>
        </p:txBody>
      </p:sp>
      <p:sp>
        <p:nvSpPr>
          <p:cNvPr id="104466" name="Text Box 18"/>
          <p:cNvSpPr txBox="1">
            <a:spLocks noChangeArrowheads="1"/>
          </p:cNvSpPr>
          <p:nvPr/>
        </p:nvSpPr>
        <p:spPr bwMode="auto">
          <a:xfrm>
            <a:off x="304800" y="39624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110.2 ≈ 11.1</a:t>
            </a:r>
            <a:r>
              <a:rPr lang="en-US" sz="2400" i="1">
                <a:latin typeface="Verdana" pitchFamily="34" charset="0"/>
              </a:rPr>
              <a:t>x</a:t>
            </a:r>
            <a:endParaRPr lang="en-US" sz="2400">
              <a:latin typeface="Verdana" pitchFamily="34" charset="0"/>
            </a:endParaRPr>
          </a:p>
        </p:txBody>
      </p:sp>
      <p:sp>
        <p:nvSpPr>
          <p:cNvPr id="104467" name="Text Box 19"/>
          <p:cNvSpPr txBox="1">
            <a:spLocks noChangeArrowheads="1"/>
          </p:cNvSpPr>
          <p:nvPr/>
        </p:nvSpPr>
        <p:spPr bwMode="auto">
          <a:xfrm>
            <a:off x="685800" y="44958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9.9 ≈ </a:t>
            </a:r>
            <a:r>
              <a:rPr lang="en-US" sz="2400" i="1">
                <a:latin typeface="Verdana" pitchFamily="34" charset="0"/>
              </a:rPr>
              <a:t>x</a:t>
            </a:r>
            <a:endParaRPr lang="en-US" sz="2400">
              <a:latin typeface="Verdana" pitchFamily="34" charset="0"/>
            </a:endParaRPr>
          </a:p>
        </p:txBody>
      </p:sp>
      <p:sp>
        <p:nvSpPr>
          <p:cNvPr id="104468" name="Text Box 20"/>
          <p:cNvSpPr txBox="1">
            <a:spLocks noChangeArrowheads="1"/>
          </p:cNvSpPr>
          <p:nvPr/>
        </p:nvSpPr>
        <p:spPr bwMode="auto">
          <a:xfrm>
            <a:off x="762000" y="52578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The line predicts 10 grams of fat. This is not close to the 15 g in the table.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4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4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4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4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4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64" grpId="0"/>
      <p:bldP spid="104465" grpId="0"/>
      <p:bldP spid="104466" grpId="0"/>
      <p:bldP spid="104467" grpId="0"/>
      <p:bldP spid="10446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381000" y="1905000"/>
            <a:ext cx="8382000" cy="22098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3200">
                <a:latin typeface="Verdana" pitchFamily="34" charset="0"/>
              </a:rPr>
              <a:t>Fit scatter plot data using linear models with and without technology.</a:t>
            </a:r>
          </a:p>
          <a:p>
            <a:pPr>
              <a:spcBef>
                <a:spcPct val="20000"/>
              </a:spcBef>
            </a:pPr>
            <a:endParaRPr lang="en-US" altLang="en-US" sz="3200">
              <a:latin typeface="Verdana" pitchFamily="34" charset="0"/>
            </a:endParaRPr>
          </a:p>
          <a:p>
            <a:pPr>
              <a:spcBef>
                <a:spcPct val="20000"/>
              </a:spcBef>
            </a:pPr>
            <a:r>
              <a:rPr lang="en-US" altLang="en-US" sz="3200">
                <a:latin typeface="Verdana" pitchFamily="34" charset="0"/>
              </a:rPr>
              <a:t>Use linear models to make predictions.</a:t>
            </a:r>
            <a:r>
              <a:rPr lang="en-US" altLang="en-US" sz="3200">
                <a:latin typeface="Arial" charset="0"/>
              </a:rPr>
              <a:t> </a:t>
            </a:r>
          </a:p>
        </p:txBody>
      </p:sp>
      <p:sp>
        <p:nvSpPr>
          <p:cNvPr id="4099" name="Rectangle 15"/>
          <p:cNvSpPr>
            <a:spLocks noChangeArrowheads="1"/>
          </p:cNvSpPr>
          <p:nvPr/>
        </p:nvSpPr>
        <p:spPr bwMode="auto">
          <a:xfrm>
            <a:off x="0" y="121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sz="3600" i="1">
                <a:solidFill>
                  <a:srgbClr val="FF6600"/>
                </a:solidFill>
                <a:latin typeface="Arial Black" pitchFamily="34" charset="0"/>
              </a:rPr>
              <a:t>Objectives</a:t>
            </a:r>
            <a:endParaRPr lang="en-US" altLang="en-US" sz="3600" i="1">
              <a:solidFill>
                <a:srgbClr val="FF66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4"/>
          <p:cNvGrpSpPr>
            <a:grpSpLocks/>
          </p:cNvGrpSpPr>
          <p:nvPr/>
        </p:nvGrpSpPr>
        <p:grpSpPr bwMode="auto">
          <a:xfrm>
            <a:off x="762000" y="1905000"/>
            <a:ext cx="7896225" cy="1298575"/>
            <a:chOff x="210" y="1488"/>
            <a:chExt cx="4974" cy="818"/>
          </a:xfrm>
        </p:grpSpPr>
        <p:sp>
          <p:nvSpPr>
            <p:cNvPr id="33795" name="Text Box 5"/>
            <p:cNvSpPr txBox="1">
              <a:spLocks noChangeArrowheads="1"/>
            </p:cNvSpPr>
            <p:nvPr/>
          </p:nvSpPr>
          <p:spPr bwMode="auto">
            <a:xfrm>
              <a:off x="215" y="1776"/>
              <a:ext cx="4969" cy="530"/>
            </a:xfrm>
            <a:prstGeom prst="rect">
              <a:avLst/>
            </a:prstGeom>
            <a:noFill/>
            <a:ln w="19050">
              <a:solidFill>
                <a:srgbClr val="993366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400">
                  <a:latin typeface="Verdana" pitchFamily="34" charset="0"/>
                </a:rPr>
                <a:t>A line of best fit may also be referred to as a </a:t>
              </a:r>
              <a:r>
                <a:rPr lang="en-US" altLang="en-US" sz="2400" i="1">
                  <a:latin typeface="Verdana" pitchFamily="34" charset="0"/>
                </a:rPr>
                <a:t>trend line</a:t>
              </a:r>
              <a:r>
                <a:rPr lang="en-US" altLang="en-US" sz="2400">
                  <a:latin typeface="Verdana" pitchFamily="34" charset="0"/>
                </a:rPr>
                <a:t>.</a:t>
              </a:r>
            </a:p>
          </p:txBody>
        </p:sp>
        <p:sp>
          <p:nvSpPr>
            <p:cNvPr id="33796" name="Text Box 6"/>
            <p:cNvSpPr txBox="1">
              <a:spLocks noChangeArrowheads="1"/>
            </p:cNvSpPr>
            <p:nvPr/>
          </p:nvSpPr>
          <p:spPr bwMode="auto">
            <a:xfrm>
              <a:off x="210" y="1488"/>
              <a:ext cx="1593" cy="288"/>
            </a:xfrm>
            <a:prstGeom prst="rect">
              <a:avLst/>
            </a:prstGeom>
            <a:solidFill>
              <a:srgbClr val="800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bg1"/>
                  </a:solidFill>
                  <a:latin typeface="Verdana" pitchFamily="34" charset="0"/>
                </a:rPr>
                <a:t>Reading Math</a:t>
              </a:r>
              <a:endParaRPr lang="en-US" altLang="en-US" sz="2400" b="1">
                <a:latin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3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4819" name="Text Box 7"/>
          <p:cNvSpPr txBox="1">
            <a:spLocks noChangeArrowheads="1"/>
          </p:cNvSpPr>
          <p:nvPr/>
        </p:nvSpPr>
        <p:spPr bwMode="auto">
          <a:xfrm>
            <a:off x="381000" y="4648200"/>
            <a:ext cx="85502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Verdana" pitchFamily="34" charset="0"/>
              </a:rPr>
              <a:t>Use the equation of the line of best fit to predict the number of grams of fat in a sandwich with 420 Calories. How close is your answer to the value given in the table?</a:t>
            </a:r>
          </a:p>
        </p:txBody>
      </p:sp>
      <p:sp>
        <p:nvSpPr>
          <p:cNvPr id="34820" name="Text Box 8"/>
          <p:cNvSpPr txBox="1">
            <a:spLocks noChangeArrowheads="1"/>
          </p:cNvSpPr>
          <p:nvPr/>
        </p:nvSpPr>
        <p:spPr bwMode="auto">
          <a:xfrm>
            <a:off x="381000" y="1676400"/>
            <a:ext cx="8382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Find the following information for this data set on the number of grams of fat and the number of calories in sandwiches served at Dave’s Deli.</a:t>
            </a:r>
          </a:p>
        </p:txBody>
      </p:sp>
      <p:pic>
        <p:nvPicPr>
          <p:cNvPr id="34821" name="Picture 9" descr="Dave deli table 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971800"/>
            <a:ext cx="7237413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3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5843" name="Rectangle 6"/>
          <p:cNvSpPr>
            <a:spLocks noChangeArrowheads="1"/>
          </p:cNvSpPr>
          <p:nvPr/>
        </p:nvSpPr>
        <p:spPr bwMode="auto">
          <a:xfrm>
            <a:off x="488950" y="1981200"/>
            <a:ext cx="77406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b="1">
                <a:latin typeface="Verdana" pitchFamily="34" charset="0"/>
              </a:rPr>
              <a:t>a. Make a scatter plot of the data with fat </a:t>
            </a:r>
            <a:br>
              <a:rPr lang="en-US" sz="2400" b="1">
                <a:latin typeface="Verdana" pitchFamily="34" charset="0"/>
              </a:rPr>
            </a:br>
            <a:r>
              <a:rPr lang="en-US" sz="2400" b="1">
                <a:latin typeface="Verdana" pitchFamily="34" charset="0"/>
              </a:rPr>
              <a:t>    as the independent variable.</a:t>
            </a:r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914400" y="2911475"/>
            <a:ext cx="3200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>
                <a:latin typeface="Verdana" pitchFamily="34" charset="0"/>
              </a:rPr>
              <a:t>The scatter plot is shown on the right.</a:t>
            </a:r>
          </a:p>
        </p:txBody>
      </p:sp>
      <p:pic>
        <p:nvPicPr>
          <p:cNvPr id="35845" name="Picture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2971800"/>
            <a:ext cx="318135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3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3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6867" name="Rectangle 15"/>
          <p:cNvSpPr>
            <a:spLocks noChangeArrowheads="1"/>
          </p:cNvSpPr>
          <p:nvPr/>
        </p:nvSpPr>
        <p:spPr bwMode="auto">
          <a:xfrm>
            <a:off x="304800" y="1784350"/>
            <a:ext cx="7772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b="1">
                <a:latin typeface="Verdana" pitchFamily="34" charset="0"/>
              </a:rPr>
              <a:t>b.</a:t>
            </a:r>
            <a:r>
              <a:rPr lang="en-US" sz="2400">
                <a:latin typeface="Verdana" pitchFamily="34" charset="0"/>
              </a:rPr>
              <a:t> </a:t>
            </a:r>
            <a:r>
              <a:rPr lang="en-US" sz="2400" b="1">
                <a:latin typeface="Verdana" pitchFamily="34" charset="0"/>
              </a:rPr>
              <a:t>Find the correlation coefficient and the </a:t>
            </a:r>
            <a:br>
              <a:rPr lang="en-US" sz="2400" b="1">
                <a:latin typeface="Verdana" pitchFamily="34" charset="0"/>
              </a:rPr>
            </a:br>
            <a:r>
              <a:rPr lang="en-US" sz="2400" b="1">
                <a:latin typeface="Verdana" pitchFamily="34" charset="0"/>
              </a:rPr>
              <a:t>    equation of the line of best fit. Draw the</a:t>
            </a:r>
            <a:br>
              <a:rPr lang="en-US" sz="2400" b="1">
                <a:latin typeface="Verdana" pitchFamily="34" charset="0"/>
              </a:rPr>
            </a:br>
            <a:r>
              <a:rPr lang="en-US" sz="2400" b="1">
                <a:latin typeface="Verdana" pitchFamily="34" charset="0"/>
              </a:rPr>
              <a:t>    line of best fit on your scatter plot.</a:t>
            </a:r>
            <a:r>
              <a:rPr lang="en-US" sz="2400">
                <a:latin typeface="Verdana" pitchFamily="34" charset="0"/>
              </a:rPr>
              <a:t> </a:t>
            </a:r>
          </a:p>
        </p:txBody>
      </p:sp>
      <p:sp>
        <p:nvSpPr>
          <p:cNvPr id="36868" name="Text Box 16"/>
          <p:cNvSpPr txBox="1">
            <a:spLocks noChangeArrowheads="1"/>
          </p:cNvSpPr>
          <p:nvPr/>
        </p:nvSpPr>
        <p:spPr bwMode="auto">
          <a:xfrm>
            <a:off x="762000" y="3552825"/>
            <a:ext cx="4648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The correlation coefficient is </a:t>
            </a:r>
            <a:r>
              <a:rPr lang="en-US" sz="2400" i="1">
                <a:latin typeface="Verdana" pitchFamily="34" charset="0"/>
              </a:rPr>
              <a:t>r</a:t>
            </a:r>
            <a:r>
              <a:rPr lang="en-US" sz="2400">
                <a:latin typeface="Verdana" pitchFamily="34" charset="0"/>
              </a:rPr>
              <a:t> = 0.682. The equation of the line of best fit is </a:t>
            </a:r>
            <a:br>
              <a:rPr lang="en-US" sz="2400">
                <a:latin typeface="Verdana" pitchFamily="34" charset="0"/>
              </a:rPr>
            </a:br>
            <a:r>
              <a:rPr lang="en-US" sz="2400" i="1">
                <a:latin typeface="Verdana" pitchFamily="34" charset="0"/>
              </a:rPr>
              <a:t>y ≈ </a:t>
            </a:r>
            <a:r>
              <a:rPr lang="en-US" sz="2400">
                <a:latin typeface="Verdana" pitchFamily="34" charset="0"/>
              </a:rPr>
              <a:t>11.1</a:t>
            </a:r>
            <a:r>
              <a:rPr lang="en-US" sz="2400" i="1">
                <a:latin typeface="Verdana" pitchFamily="34" charset="0"/>
              </a:rPr>
              <a:t>x</a:t>
            </a:r>
            <a:r>
              <a:rPr lang="en-US" sz="2400">
                <a:latin typeface="Verdana" pitchFamily="34" charset="0"/>
              </a:rPr>
              <a:t> + 309.8.</a:t>
            </a:r>
            <a:endParaRPr lang="en-US" sz="2400" i="1">
              <a:latin typeface="Verdana" pitchFamily="34" charset="0"/>
            </a:endParaRPr>
          </a:p>
        </p:txBody>
      </p:sp>
      <p:pic>
        <p:nvPicPr>
          <p:cNvPr id="36869" name="Picture 17" descr="calc pic of calories tab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3124200"/>
            <a:ext cx="32004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3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3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7891" name="Rectangle 15"/>
          <p:cNvSpPr>
            <a:spLocks noChangeArrowheads="1"/>
          </p:cNvSpPr>
          <p:nvPr/>
        </p:nvSpPr>
        <p:spPr bwMode="auto">
          <a:xfrm>
            <a:off x="381000" y="1828800"/>
            <a:ext cx="7848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b="1">
                <a:latin typeface="Verdana" pitchFamily="34" charset="0"/>
              </a:rPr>
              <a:t>c. Predict the amount of fat in a sandwich</a:t>
            </a:r>
            <a:br>
              <a:rPr lang="en-US" sz="2400" b="1">
                <a:latin typeface="Verdana" pitchFamily="34" charset="0"/>
              </a:rPr>
            </a:br>
            <a:r>
              <a:rPr lang="en-US" sz="2400" b="1">
                <a:latin typeface="Verdana" pitchFamily="34" charset="0"/>
              </a:rPr>
              <a:t>    with 420 Calories. How accurate do you </a:t>
            </a:r>
            <a:br>
              <a:rPr lang="en-US" sz="2400" b="1">
                <a:latin typeface="Verdana" pitchFamily="34" charset="0"/>
              </a:rPr>
            </a:br>
            <a:r>
              <a:rPr lang="en-US" sz="2400" b="1">
                <a:latin typeface="Verdana" pitchFamily="34" charset="0"/>
              </a:rPr>
              <a:t>    think your prediction is?</a:t>
            </a:r>
          </a:p>
        </p:txBody>
      </p:sp>
      <p:sp>
        <p:nvSpPr>
          <p:cNvPr id="104464" name="Text Box 16"/>
          <p:cNvSpPr txBox="1">
            <a:spLocks noChangeArrowheads="1"/>
          </p:cNvSpPr>
          <p:nvPr/>
        </p:nvSpPr>
        <p:spPr bwMode="auto">
          <a:xfrm>
            <a:off x="609600" y="33528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420 ≈ 11.1</a:t>
            </a:r>
            <a:r>
              <a:rPr lang="en-US" sz="2400" i="1">
                <a:latin typeface="Verdana" pitchFamily="34" charset="0"/>
              </a:rPr>
              <a:t>x</a:t>
            </a:r>
            <a:r>
              <a:rPr lang="en-US" sz="2400">
                <a:latin typeface="Verdana" pitchFamily="34" charset="0"/>
              </a:rPr>
              <a:t> + 309.8</a:t>
            </a:r>
          </a:p>
        </p:txBody>
      </p:sp>
      <p:sp>
        <p:nvSpPr>
          <p:cNvPr id="104465" name="Text Box 17"/>
          <p:cNvSpPr txBox="1">
            <a:spLocks noChangeArrowheads="1"/>
          </p:cNvSpPr>
          <p:nvPr/>
        </p:nvSpPr>
        <p:spPr bwMode="auto">
          <a:xfrm>
            <a:off x="4191000" y="33528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0000FF"/>
                </a:solidFill>
                <a:latin typeface="Arial" charset="0"/>
              </a:rPr>
              <a:t>Calories is the dependent variable.</a:t>
            </a:r>
          </a:p>
        </p:txBody>
      </p:sp>
      <p:sp>
        <p:nvSpPr>
          <p:cNvPr id="104466" name="Text Box 18"/>
          <p:cNvSpPr txBox="1">
            <a:spLocks noChangeArrowheads="1"/>
          </p:cNvSpPr>
          <p:nvPr/>
        </p:nvSpPr>
        <p:spPr bwMode="auto">
          <a:xfrm>
            <a:off x="304800" y="39624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110.2 ≈ 11.1</a:t>
            </a:r>
            <a:r>
              <a:rPr lang="en-US" sz="2400" i="1">
                <a:latin typeface="Verdana" pitchFamily="34" charset="0"/>
              </a:rPr>
              <a:t>x</a:t>
            </a:r>
            <a:endParaRPr lang="en-US" sz="2400">
              <a:latin typeface="Verdana" pitchFamily="34" charset="0"/>
            </a:endParaRPr>
          </a:p>
        </p:txBody>
      </p:sp>
      <p:sp>
        <p:nvSpPr>
          <p:cNvPr id="104467" name="Text Box 19"/>
          <p:cNvSpPr txBox="1">
            <a:spLocks noChangeArrowheads="1"/>
          </p:cNvSpPr>
          <p:nvPr/>
        </p:nvSpPr>
        <p:spPr bwMode="auto">
          <a:xfrm>
            <a:off x="685800" y="44958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9.9 ≈ </a:t>
            </a:r>
            <a:r>
              <a:rPr lang="en-US" sz="2400" i="1">
                <a:latin typeface="Verdana" pitchFamily="34" charset="0"/>
              </a:rPr>
              <a:t>x</a:t>
            </a:r>
            <a:endParaRPr lang="en-US" sz="2400">
              <a:latin typeface="Verdana" pitchFamily="34" charset="0"/>
            </a:endParaRPr>
          </a:p>
        </p:txBody>
      </p:sp>
      <p:sp>
        <p:nvSpPr>
          <p:cNvPr id="104468" name="Text Box 20"/>
          <p:cNvSpPr txBox="1">
            <a:spLocks noChangeArrowheads="1"/>
          </p:cNvSpPr>
          <p:nvPr/>
        </p:nvSpPr>
        <p:spPr bwMode="auto">
          <a:xfrm>
            <a:off x="762000" y="52578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The line predicts 10 grams of fat. This is not close to the 15 g in the table.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4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4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4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4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4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64" grpId="0"/>
      <p:bldP spid="104465" grpId="0"/>
      <p:bldP spid="104466" grpId="0"/>
      <p:bldP spid="104467" grpId="0"/>
      <p:bldP spid="1044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1"/>
          <p:cNvSpPr>
            <a:spLocks noChangeArrowheads="1"/>
          </p:cNvSpPr>
          <p:nvPr/>
        </p:nvSpPr>
        <p:spPr bwMode="auto">
          <a:xfrm>
            <a:off x="152400" y="1520825"/>
            <a:ext cx="39624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Verdana" pitchFamily="34" charset="0"/>
              </a:rPr>
              <a:t>Researchers, such as anthropologists, are often interested in how two measurements are related. The statistical study of the relationship between variables is called </a:t>
            </a:r>
            <a:r>
              <a:rPr lang="en-US" sz="2400" b="1" u="sng">
                <a:latin typeface="Verdana" pitchFamily="34" charset="0"/>
              </a:rPr>
              <a:t>regression</a:t>
            </a:r>
            <a:r>
              <a:rPr lang="en-US" sz="2400">
                <a:latin typeface="Verdana" pitchFamily="34" charset="0"/>
              </a:rPr>
              <a:t>.</a:t>
            </a:r>
          </a:p>
        </p:txBody>
      </p:sp>
      <p:pic>
        <p:nvPicPr>
          <p:cNvPr id="6147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1143000"/>
            <a:ext cx="4733925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44" name="Picture 16" descr="Positive scorrel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3730625"/>
            <a:ext cx="2057400" cy="2022475"/>
          </a:xfrm>
          <a:noFill/>
          <a:ln>
            <a:miter lim="800000"/>
            <a:headEnd/>
            <a:tailEnd/>
          </a:ln>
        </p:spPr>
      </p:pic>
      <p:pic>
        <p:nvPicPr>
          <p:cNvPr id="48149" name="Picture 21" descr="rel no corre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3300" y="3657600"/>
            <a:ext cx="15367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50" name="Picture 22" descr="Positive scorre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0" y="3733800"/>
            <a:ext cx="20574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Rectangle 7"/>
          <p:cNvSpPr>
            <a:spLocks noChangeArrowheads="1"/>
          </p:cNvSpPr>
          <p:nvPr/>
        </p:nvSpPr>
        <p:spPr bwMode="auto">
          <a:xfrm>
            <a:off x="381000" y="1295400"/>
            <a:ext cx="77724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Verdana" pitchFamily="34" charset="0"/>
              </a:rPr>
              <a:t>A </a:t>
            </a:r>
            <a:r>
              <a:rPr lang="en-US" sz="2400" i="1" dirty="0">
                <a:latin typeface="Verdana" pitchFamily="34" charset="0"/>
              </a:rPr>
              <a:t>scatter plot </a:t>
            </a:r>
            <a:r>
              <a:rPr lang="en-US" sz="2400" dirty="0">
                <a:latin typeface="Verdana" pitchFamily="34" charset="0"/>
              </a:rPr>
              <a:t>is helpful in understanding the form, direction, and strength of the relationship between two variables. </a:t>
            </a:r>
            <a:r>
              <a:rPr lang="en-US" sz="2400" b="1" u="sng" dirty="0">
                <a:latin typeface="Verdana" pitchFamily="34" charset="0"/>
              </a:rPr>
              <a:t>Correlation</a:t>
            </a:r>
            <a:r>
              <a:rPr lang="en-US" sz="2400" dirty="0">
                <a:latin typeface="Verdana" pitchFamily="34" charset="0"/>
              </a:rPr>
              <a:t> is the strength and direction of the linear relationship between the two variables.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0850" y="3581400"/>
            <a:ext cx="7854950" cy="1303338"/>
            <a:chOff x="236" y="2256"/>
            <a:chExt cx="4948" cy="821"/>
          </a:xfrm>
        </p:grpSpPr>
        <p:sp>
          <p:nvSpPr>
            <p:cNvPr id="8196" name="Text Box 5"/>
            <p:cNvSpPr txBox="1">
              <a:spLocks noChangeArrowheads="1"/>
            </p:cNvSpPr>
            <p:nvPr/>
          </p:nvSpPr>
          <p:spPr bwMode="auto">
            <a:xfrm>
              <a:off x="240" y="2547"/>
              <a:ext cx="4944" cy="530"/>
            </a:xfrm>
            <a:prstGeom prst="rect">
              <a:avLst/>
            </a:prstGeom>
            <a:noFill/>
            <a:ln w="19050">
              <a:solidFill>
                <a:srgbClr val="993366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>
                  <a:latin typeface="Verdana" pitchFamily="34" charset="0"/>
                </a:rPr>
                <a:t>Try to have about the same number of points above and below the line of best fit.</a:t>
              </a:r>
              <a:endParaRPr lang="en-US">
                <a:latin typeface="Verdana" pitchFamily="34" charset="0"/>
              </a:endParaRPr>
            </a:p>
          </p:txBody>
        </p:sp>
        <p:sp>
          <p:nvSpPr>
            <p:cNvPr id="8197" name="Text Box 6"/>
            <p:cNvSpPr txBox="1">
              <a:spLocks noChangeArrowheads="1"/>
            </p:cNvSpPr>
            <p:nvPr/>
          </p:nvSpPr>
          <p:spPr bwMode="auto">
            <a:xfrm>
              <a:off x="236" y="2256"/>
              <a:ext cx="1728" cy="288"/>
            </a:xfrm>
            <a:prstGeom prst="rect">
              <a:avLst/>
            </a:prstGeom>
            <a:solidFill>
              <a:srgbClr val="800080"/>
            </a:solidFill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>
                  <a:solidFill>
                    <a:schemeClr val="bg1"/>
                  </a:solidFill>
                  <a:latin typeface="Verdana" pitchFamily="34" charset="0"/>
                </a:rPr>
                <a:t>Helpful Hint</a:t>
              </a:r>
              <a:endParaRPr lang="en-US" sz="2400" b="1">
                <a:latin typeface="Verdana" pitchFamily="34" charset="0"/>
              </a:endParaRPr>
            </a:p>
          </p:txBody>
        </p:sp>
      </p:grpSp>
      <p:sp>
        <p:nvSpPr>
          <p:cNvPr id="8195" name="Rectangle 8"/>
          <p:cNvSpPr>
            <a:spLocks noChangeArrowheads="1"/>
          </p:cNvSpPr>
          <p:nvPr/>
        </p:nvSpPr>
        <p:spPr bwMode="auto">
          <a:xfrm>
            <a:off x="419100" y="1371600"/>
            <a:ext cx="8001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Verdana" pitchFamily="34" charset="0"/>
              </a:rPr>
              <a:t>If there is a strong linear relationship between two variables, a </a:t>
            </a:r>
            <a:r>
              <a:rPr lang="en-US" sz="2400" b="1" u="sng">
                <a:latin typeface="Verdana" pitchFamily="34" charset="0"/>
              </a:rPr>
              <a:t>line of best fit</a:t>
            </a:r>
            <a:r>
              <a:rPr lang="en-US" sz="2400">
                <a:latin typeface="Verdana" pitchFamily="34" charset="0"/>
              </a:rPr>
              <a:t>, or a line that best fits the data, can be used to make predictions.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5"/>
          <p:cNvSpPr txBox="1">
            <a:spLocks noChangeArrowheads="1"/>
          </p:cNvSpPr>
          <p:nvPr/>
        </p:nvSpPr>
        <p:spPr bwMode="auto">
          <a:xfrm>
            <a:off x="0" y="809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1: Meteorology Application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9219" name="Rectangle 19"/>
          <p:cNvSpPr>
            <a:spLocks noChangeArrowheads="1"/>
          </p:cNvSpPr>
          <p:nvPr/>
        </p:nvSpPr>
        <p:spPr bwMode="auto">
          <a:xfrm>
            <a:off x="381000" y="1447800"/>
            <a:ext cx="44958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b="1">
                <a:latin typeface="Verdana" pitchFamily="34" charset="0"/>
              </a:rPr>
              <a:t>Albany and Sydney are about the same distance from the equator. Make a scatter plot with Albany’s temperature as the independent variable. Name the type of correlation. Then sketch a line of best fit and find its equation.</a:t>
            </a:r>
          </a:p>
        </p:txBody>
      </p:sp>
      <p:pic>
        <p:nvPicPr>
          <p:cNvPr id="9220" name="Picture 37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1371600"/>
            <a:ext cx="3590925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99"/>
          <p:cNvGrpSpPr>
            <a:grpSpLocks/>
          </p:cNvGrpSpPr>
          <p:nvPr/>
        </p:nvGrpSpPr>
        <p:grpSpPr bwMode="auto">
          <a:xfrm>
            <a:off x="4965700" y="2133600"/>
            <a:ext cx="4025900" cy="3733800"/>
            <a:chOff x="3287" y="1392"/>
            <a:chExt cx="2233" cy="2208"/>
          </a:xfrm>
        </p:grpSpPr>
        <p:pic>
          <p:nvPicPr>
            <p:cNvPr id="10259" name="Picture 95" descr="exam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312" y="1392"/>
              <a:ext cx="2208" cy="2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60" name="Text Box 97"/>
            <p:cNvSpPr txBox="1">
              <a:spLocks noChangeArrowheads="1"/>
            </p:cNvSpPr>
            <p:nvPr/>
          </p:nvSpPr>
          <p:spPr bwMode="auto">
            <a:xfrm>
              <a:off x="4800" y="3444"/>
              <a:ext cx="144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o</a:t>
              </a:r>
            </a:p>
          </p:txBody>
        </p:sp>
        <p:sp>
          <p:nvSpPr>
            <p:cNvPr id="10261" name="Text Box 98"/>
            <p:cNvSpPr txBox="1">
              <a:spLocks noChangeArrowheads="1"/>
            </p:cNvSpPr>
            <p:nvPr/>
          </p:nvSpPr>
          <p:spPr bwMode="auto">
            <a:xfrm rot="5042130">
              <a:off x="3275" y="1893"/>
              <a:ext cx="144" cy="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o</a:t>
              </a:r>
            </a:p>
          </p:txBody>
        </p:sp>
      </p:grpSp>
      <p:sp>
        <p:nvSpPr>
          <p:cNvPr id="31870" name="Text Box 126"/>
          <p:cNvSpPr txBox="1">
            <a:spLocks noChangeArrowheads="1"/>
          </p:cNvSpPr>
          <p:nvPr/>
        </p:nvSpPr>
        <p:spPr bwMode="auto">
          <a:xfrm>
            <a:off x="7386638" y="3952875"/>
            <a:ext cx="4143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C92BD5"/>
                </a:solidFill>
                <a:latin typeface="Arial" charset="0"/>
                <a:cs typeface="Arial" charset="0"/>
              </a:rPr>
              <a:t>•</a:t>
            </a:r>
          </a:p>
        </p:txBody>
      </p:sp>
      <p:sp>
        <p:nvSpPr>
          <p:cNvPr id="10244" name="Text Box 133"/>
          <p:cNvSpPr txBox="1">
            <a:spLocks noChangeArrowheads="1"/>
          </p:cNvSpPr>
          <p:nvPr/>
        </p:nvSpPr>
        <p:spPr bwMode="auto">
          <a:xfrm>
            <a:off x="7458075" y="4029075"/>
            <a:ext cx="244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C92BD5"/>
                </a:solidFill>
                <a:latin typeface="Arial" charset="0"/>
                <a:cs typeface="Arial" charset="0"/>
              </a:rPr>
              <a:t>•</a:t>
            </a:r>
          </a:p>
        </p:txBody>
      </p:sp>
      <p:sp>
        <p:nvSpPr>
          <p:cNvPr id="31876" name="Text Box 132"/>
          <p:cNvSpPr txBox="1">
            <a:spLocks noChangeArrowheads="1"/>
          </p:cNvSpPr>
          <p:nvPr/>
        </p:nvSpPr>
        <p:spPr bwMode="auto">
          <a:xfrm>
            <a:off x="7200900" y="3863975"/>
            <a:ext cx="30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C92BD5"/>
                </a:solidFill>
                <a:latin typeface="Arial" charset="0"/>
                <a:cs typeface="Arial" charset="0"/>
              </a:rPr>
              <a:t>•</a:t>
            </a:r>
          </a:p>
        </p:txBody>
      </p:sp>
      <p:sp>
        <p:nvSpPr>
          <p:cNvPr id="31869" name="Text Box 125"/>
          <p:cNvSpPr txBox="1">
            <a:spLocks noChangeArrowheads="1"/>
          </p:cNvSpPr>
          <p:nvPr/>
        </p:nvSpPr>
        <p:spPr bwMode="auto">
          <a:xfrm>
            <a:off x="7086600" y="3797300"/>
            <a:ext cx="3381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C92BD5"/>
                </a:solidFill>
                <a:latin typeface="Arial" charset="0"/>
                <a:cs typeface="Arial" charset="0"/>
              </a:rPr>
              <a:t>•</a:t>
            </a:r>
          </a:p>
        </p:txBody>
      </p:sp>
      <p:sp>
        <p:nvSpPr>
          <p:cNvPr id="31873" name="Text Box 129"/>
          <p:cNvSpPr txBox="1">
            <a:spLocks noChangeArrowheads="1"/>
          </p:cNvSpPr>
          <p:nvPr/>
        </p:nvSpPr>
        <p:spPr bwMode="auto">
          <a:xfrm>
            <a:off x="6838950" y="3568700"/>
            <a:ext cx="38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C92BD5"/>
                </a:solidFill>
                <a:latin typeface="Arial" charset="0"/>
                <a:cs typeface="Arial" charset="0"/>
              </a:rPr>
              <a:t>•</a:t>
            </a:r>
          </a:p>
        </p:txBody>
      </p:sp>
      <p:sp>
        <p:nvSpPr>
          <p:cNvPr id="31871" name="Text Box 127"/>
          <p:cNvSpPr txBox="1">
            <a:spLocks noChangeArrowheads="1"/>
          </p:cNvSpPr>
          <p:nvPr/>
        </p:nvSpPr>
        <p:spPr bwMode="auto">
          <a:xfrm>
            <a:off x="6562725" y="3343275"/>
            <a:ext cx="4143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C92BD5"/>
                </a:solidFill>
                <a:latin typeface="Arial" charset="0"/>
                <a:cs typeface="Arial" charset="0"/>
              </a:rPr>
              <a:t>•</a:t>
            </a:r>
          </a:p>
        </p:txBody>
      </p:sp>
      <p:sp>
        <p:nvSpPr>
          <p:cNvPr id="31879" name="Text Box 135"/>
          <p:cNvSpPr txBox="1">
            <a:spLocks noChangeArrowheads="1"/>
          </p:cNvSpPr>
          <p:nvPr/>
        </p:nvSpPr>
        <p:spPr bwMode="auto">
          <a:xfrm>
            <a:off x="6486525" y="3463925"/>
            <a:ext cx="30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C92BD5"/>
                </a:solidFill>
                <a:latin typeface="Arial" charset="0"/>
                <a:cs typeface="Arial" charset="0"/>
              </a:rPr>
              <a:t>•</a:t>
            </a:r>
          </a:p>
        </p:txBody>
      </p:sp>
      <p:sp>
        <p:nvSpPr>
          <p:cNvPr id="31872" name="Text Box 128"/>
          <p:cNvSpPr txBox="1">
            <a:spLocks noChangeArrowheads="1"/>
          </p:cNvSpPr>
          <p:nvPr/>
        </p:nvSpPr>
        <p:spPr bwMode="auto">
          <a:xfrm>
            <a:off x="6210300" y="3219450"/>
            <a:ext cx="38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C92BD5"/>
                </a:solidFill>
                <a:latin typeface="Arial" charset="0"/>
                <a:cs typeface="Arial" charset="0"/>
              </a:rPr>
              <a:t>•</a:t>
            </a:r>
          </a:p>
        </p:txBody>
      </p:sp>
      <p:sp>
        <p:nvSpPr>
          <p:cNvPr id="31875" name="Text Box 131"/>
          <p:cNvSpPr txBox="1">
            <a:spLocks noChangeArrowheads="1"/>
          </p:cNvSpPr>
          <p:nvPr/>
        </p:nvSpPr>
        <p:spPr bwMode="auto">
          <a:xfrm>
            <a:off x="6343650" y="3209925"/>
            <a:ext cx="30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C92BD5"/>
                </a:solidFill>
                <a:latin typeface="Arial" charset="0"/>
                <a:cs typeface="Arial" charset="0"/>
              </a:rPr>
              <a:t>•</a:t>
            </a:r>
          </a:p>
        </p:txBody>
      </p:sp>
      <p:sp>
        <p:nvSpPr>
          <p:cNvPr id="31878" name="Text Box 134"/>
          <p:cNvSpPr txBox="1">
            <a:spLocks noChangeArrowheads="1"/>
          </p:cNvSpPr>
          <p:nvPr/>
        </p:nvSpPr>
        <p:spPr bwMode="auto">
          <a:xfrm>
            <a:off x="6286500" y="3371850"/>
            <a:ext cx="30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C92BD5"/>
                </a:solidFill>
                <a:latin typeface="Arial" charset="0"/>
                <a:cs typeface="Arial" charset="0"/>
              </a:rPr>
              <a:t>•</a:t>
            </a:r>
          </a:p>
        </p:txBody>
      </p:sp>
      <p:sp>
        <p:nvSpPr>
          <p:cNvPr id="31874" name="Text Box 130"/>
          <p:cNvSpPr txBox="1">
            <a:spLocks noChangeArrowheads="1"/>
          </p:cNvSpPr>
          <p:nvPr/>
        </p:nvSpPr>
        <p:spPr bwMode="auto">
          <a:xfrm>
            <a:off x="7448550" y="3930650"/>
            <a:ext cx="30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C92BD5"/>
                </a:solidFill>
                <a:latin typeface="Arial" charset="0"/>
                <a:cs typeface="Arial" charset="0"/>
              </a:rPr>
              <a:t>•</a:t>
            </a:r>
          </a:p>
        </p:txBody>
      </p:sp>
      <p:sp>
        <p:nvSpPr>
          <p:cNvPr id="10254" name="Rectangle 7"/>
          <p:cNvSpPr>
            <a:spLocks noChangeArrowheads="1"/>
          </p:cNvSpPr>
          <p:nvPr/>
        </p:nvSpPr>
        <p:spPr bwMode="auto">
          <a:xfrm>
            <a:off x="242888" y="1770063"/>
            <a:ext cx="4498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b="1">
                <a:latin typeface="Verdana" pitchFamily="34" charset="0"/>
              </a:rPr>
              <a:t>Step 1</a:t>
            </a:r>
            <a:r>
              <a:rPr lang="en-US" sz="2400">
                <a:latin typeface="Verdana" pitchFamily="34" charset="0"/>
              </a:rPr>
              <a:t> Plot the data points.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247650" y="2286000"/>
            <a:ext cx="5030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b="1">
                <a:latin typeface="Verdana" pitchFamily="34" charset="0"/>
              </a:rPr>
              <a:t>Step 2</a:t>
            </a:r>
            <a:r>
              <a:rPr lang="en-US" sz="2400">
                <a:latin typeface="Verdana" pitchFamily="34" charset="0"/>
              </a:rPr>
              <a:t> Identify the correlation.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327025" y="3051175"/>
            <a:ext cx="48545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>
                <a:latin typeface="Verdana" pitchFamily="34" charset="0"/>
              </a:rPr>
              <a:t>Notice that the data set is negatively correlated–as the temperature rises in Albany, it falls in Sydney.</a:t>
            </a:r>
          </a:p>
        </p:txBody>
      </p:sp>
      <p:sp>
        <p:nvSpPr>
          <p:cNvPr id="10257" name="Text Box 106"/>
          <p:cNvSpPr txBox="1">
            <a:spLocks noChangeArrowheads="1"/>
          </p:cNvSpPr>
          <p:nvPr/>
        </p:nvSpPr>
        <p:spPr bwMode="auto">
          <a:xfrm>
            <a:off x="4038600" y="2590800"/>
            <a:ext cx="3094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0258" name="Text Box 113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1 Continued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8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8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8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8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8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8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1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1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1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70" grpId="0"/>
      <p:bldP spid="31876" grpId="0"/>
      <p:bldP spid="31869" grpId="0"/>
      <p:bldP spid="31873" grpId="0"/>
      <p:bldP spid="31871" grpId="0"/>
      <p:bldP spid="31879" grpId="0"/>
      <p:bldP spid="31872" grpId="0"/>
      <p:bldP spid="31875" grpId="0"/>
      <p:bldP spid="31878" grpId="0"/>
      <p:bldP spid="31874" grpId="0"/>
      <p:bldP spid="31752" grpId="0"/>
      <p:bldP spid="317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8"/>
          <p:cNvGrpSpPr>
            <a:grpSpLocks/>
          </p:cNvGrpSpPr>
          <p:nvPr/>
        </p:nvGrpSpPr>
        <p:grpSpPr bwMode="auto">
          <a:xfrm>
            <a:off x="4965700" y="2133600"/>
            <a:ext cx="4025900" cy="3733800"/>
            <a:chOff x="3287" y="1392"/>
            <a:chExt cx="2233" cy="2208"/>
          </a:xfrm>
        </p:grpSpPr>
        <p:pic>
          <p:nvPicPr>
            <p:cNvPr id="11282" name="Picture 9" descr="exam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312" y="1392"/>
              <a:ext cx="2208" cy="2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83" name="Text Box 10"/>
            <p:cNvSpPr txBox="1">
              <a:spLocks noChangeArrowheads="1"/>
            </p:cNvSpPr>
            <p:nvPr/>
          </p:nvSpPr>
          <p:spPr bwMode="auto">
            <a:xfrm>
              <a:off x="4800" y="3444"/>
              <a:ext cx="144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o</a:t>
              </a:r>
            </a:p>
          </p:txBody>
        </p:sp>
        <p:sp>
          <p:nvSpPr>
            <p:cNvPr id="11284" name="Text Box 11"/>
            <p:cNvSpPr txBox="1">
              <a:spLocks noChangeArrowheads="1"/>
            </p:cNvSpPr>
            <p:nvPr/>
          </p:nvSpPr>
          <p:spPr bwMode="auto">
            <a:xfrm rot="5042130">
              <a:off x="3275" y="1893"/>
              <a:ext cx="144" cy="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o</a:t>
              </a:r>
            </a:p>
          </p:txBody>
        </p:sp>
      </p:grpSp>
      <p:sp>
        <p:nvSpPr>
          <p:cNvPr id="11267" name="Rectangle 6"/>
          <p:cNvSpPr>
            <a:spLocks noChangeArrowheads="1"/>
          </p:cNvSpPr>
          <p:nvPr/>
        </p:nvSpPr>
        <p:spPr bwMode="auto">
          <a:xfrm>
            <a:off x="304800" y="1905000"/>
            <a:ext cx="506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b="1">
                <a:latin typeface="Verdana" pitchFamily="34" charset="0"/>
              </a:rPr>
              <a:t>Step 3</a:t>
            </a:r>
            <a:r>
              <a:rPr lang="en-US" sz="2400">
                <a:latin typeface="Verdana" pitchFamily="34" charset="0"/>
              </a:rPr>
              <a:t> Sketch a line of best fit.</a:t>
            </a:r>
          </a:p>
        </p:txBody>
      </p:sp>
      <p:sp>
        <p:nvSpPr>
          <p:cNvPr id="11268" name="Rectangle 7"/>
          <p:cNvSpPr>
            <a:spLocks noChangeArrowheads="1"/>
          </p:cNvSpPr>
          <p:nvPr/>
        </p:nvSpPr>
        <p:spPr bwMode="auto">
          <a:xfrm>
            <a:off x="533400" y="2819400"/>
            <a:ext cx="3733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>
                <a:latin typeface="Verdana" pitchFamily="34" charset="0"/>
              </a:rPr>
              <a:t>Draw a line that splits the data evenly above and below.</a:t>
            </a:r>
          </a:p>
        </p:txBody>
      </p:sp>
      <p:sp>
        <p:nvSpPr>
          <p:cNvPr id="75800" name="Line 24"/>
          <p:cNvSpPr>
            <a:spLocks noChangeShapeType="1"/>
          </p:cNvSpPr>
          <p:nvPr/>
        </p:nvSpPr>
        <p:spPr bwMode="auto">
          <a:xfrm>
            <a:off x="5410200" y="2914650"/>
            <a:ext cx="3200400" cy="2038350"/>
          </a:xfrm>
          <a:prstGeom prst="line">
            <a:avLst/>
          </a:prstGeom>
          <a:noFill/>
          <a:ln w="19050">
            <a:solidFill>
              <a:srgbClr val="C92BD5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1270" name="Text Box 30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1 Continued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1271" name="Text Box 41"/>
          <p:cNvSpPr txBox="1">
            <a:spLocks noChangeArrowheads="1"/>
          </p:cNvSpPr>
          <p:nvPr/>
        </p:nvSpPr>
        <p:spPr bwMode="auto">
          <a:xfrm>
            <a:off x="7386638" y="3952875"/>
            <a:ext cx="4143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C92BD5"/>
                </a:solidFill>
                <a:latin typeface="Arial" charset="0"/>
                <a:cs typeface="Arial" charset="0"/>
              </a:rPr>
              <a:t>•</a:t>
            </a:r>
          </a:p>
        </p:txBody>
      </p:sp>
      <p:sp>
        <p:nvSpPr>
          <p:cNvPr id="11272" name="Text Box 42"/>
          <p:cNvSpPr txBox="1">
            <a:spLocks noChangeArrowheads="1"/>
          </p:cNvSpPr>
          <p:nvPr/>
        </p:nvSpPr>
        <p:spPr bwMode="auto">
          <a:xfrm>
            <a:off x="7458075" y="4029075"/>
            <a:ext cx="244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C92BD5"/>
                </a:solidFill>
                <a:latin typeface="Arial" charset="0"/>
                <a:cs typeface="Arial" charset="0"/>
              </a:rPr>
              <a:t>•</a:t>
            </a:r>
          </a:p>
        </p:txBody>
      </p:sp>
      <p:sp>
        <p:nvSpPr>
          <p:cNvPr id="11273" name="Text Box 43"/>
          <p:cNvSpPr txBox="1">
            <a:spLocks noChangeArrowheads="1"/>
          </p:cNvSpPr>
          <p:nvPr/>
        </p:nvSpPr>
        <p:spPr bwMode="auto">
          <a:xfrm>
            <a:off x="7200900" y="3863975"/>
            <a:ext cx="30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C92BD5"/>
                </a:solidFill>
                <a:latin typeface="Arial" charset="0"/>
                <a:cs typeface="Arial" charset="0"/>
              </a:rPr>
              <a:t>•</a:t>
            </a:r>
          </a:p>
        </p:txBody>
      </p:sp>
      <p:sp>
        <p:nvSpPr>
          <p:cNvPr id="11274" name="Text Box 44"/>
          <p:cNvSpPr txBox="1">
            <a:spLocks noChangeArrowheads="1"/>
          </p:cNvSpPr>
          <p:nvPr/>
        </p:nvSpPr>
        <p:spPr bwMode="auto">
          <a:xfrm>
            <a:off x="7086600" y="3797300"/>
            <a:ext cx="3381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C92BD5"/>
                </a:solidFill>
                <a:latin typeface="Arial" charset="0"/>
                <a:cs typeface="Arial" charset="0"/>
              </a:rPr>
              <a:t>•</a:t>
            </a:r>
          </a:p>
        </p:txBody>
      </p:sp>
      <p:sp>
        <p:nvSpPr>
          <p:cNvPr id="11275" name="Text Box 45"/>
          <p:cNvSpPr txBox="1">
            <a:spLocks noChangeArrowheads="1"/>
          </p:cNvSpPr>
          <p:nvPr/>
        </p:nvSpPr>
        <p:spPr bwMode="auto">
          <a:xfrm>
            <a:off x="6838950" y="3568700"/>
            <a:ext cx="38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C92BD5"/>
                </a:solidFill>
                <a:latin typeface="Arial" charset="0"/>
                <a:cs typeface="Arial" charset="0"/>
              </a:rPr>
              <a:t>•</a:t>
            </a:r>
          </a:p>
        </p:txBody>
      </p:sp>
      <p:sp>
        <p:nvSpPr>
          <p:cNvPr id="11276" name="Text Box 46"/>
          <p:cNvSpPr txBox="1">
            <a:spLocks noChangeArrowheads="1"/>
          </p:cNvSpPr>
          <p:nvPr/>
        </p:nvSpPr>
        <p:spPr bwMode="auto">
          <a:xfrm>
            <a:off x="6562725" y="3343275"/>
            <a:ext cx="4143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C92BD5"/>
                </a:solidFill>
                <a:latin typeface="Arial" charset="0"/>
                <a:cs typeface="Arial" charset="0"/>
              </a:rPr>
              <a:t>•</a:t>
            </a:r>
          </a:p>
        </p:txBody>
      </p:sp>
      <p:sp>
        <p:nvSpPr>
          <p:cNvPr id="11277" name="Text Box 47"/>
          <p:cNvSpPr txBox="1">
            <a:spLocks noChangeArrowheads="1"/>
          </p:cNvSpPr>
          <p:nvPr/>
        </p:nvSpPr>
        <p:spPr bwMode="auto">
          <a:xfrm>
            <a:off x="6486525" y="3463925"/>
            <a:ext cx="30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C92BD5"/>
                </a:solidFill>
                <a:latin typeface="Arial" charset="0"/>
                <a:cs typeface="Arial" charset="0"/>
              </a:rPr>
              <a:t>•</a:t>
            </a:r>
          </a:p>
        </p:txBody>
      </p:sp>
      <p:sp>
        <p:nvSpPr>
          <p:cNvPr id="11278" name="Text Box 48"/>
          <p:cNvSpPr txBox="1">
            <a:spLocks noChangeArrowheads="1"/>
          </p:cNvSpPr>
          <p:nvPr/>
        </p:nvSpPr>
        <p:spPr bwMode="auto">
          <a:xfrm>
            <a:off x="6210300" y="3219450"/>
            <a:ext cx="38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C92BD5"/>
                </a:solidFill>
                <a:latin typeface="Arial" charset="0"/>
                <a:cs typeface="Arial" charset="0"/>
              </a:rPr>
              <a:t>•</a:t>
            </a:r>
          </a:p>
        </p:txBody>
      </p:sp>
      <p:sp>
        <p:nvSpPr>
          <p:cNvPr id="11279" name="Text Box 49"/>
          <p:cNvSpPr txBox="1">
            <a:spLocks noChangeArrowheads="1"/>
          </p:cNvSpPr>
          <p:nvPr/>
        </p:nvSpPr>
        <p:spPr bwMode="auto">
          <a:xfrm>
            <a:off x="6343650" y="3209925"/>
            <a:ext cx="30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C92BD5"/>
                </a:solidFill>
                <a:latin typeface="Arial" charset="0"/>
                <a:cs typeface="Arial" charset="0"/>
              </a:rPr>
              <a:t>•</a:t>
            </a:r>
          </a:p>
        </p:txBody>
      </p:sp>
      <p:sp>
        <p:nvSpPr>
          <p:cNvPr id="11280" name="Text Box 50"/>
          <p:cNvSpPr txBox="1">
            <a:spLocks noChangeArrowheads="1"/>
          </p:cNvSpPr>
          <p:nvPr/>
        </p:nvSpPr>
        <p:spPr bwMode="auto">
          <a:xfrm>
            <a:off x="6286500" y="3371850"/>
            <a:ext cx="30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C92BD5"/>
                </a:solidFill>
                <a:latin typeface="Arial" charset="0"/>
                <a:cs typeface="Arial" charset="0"/>
              </a:rPr>
              <a:t>•</a:t>
            </a:r>
          </a:p>
        </p:txBody>
      </p:sp>
      <p:sp>
        <p:nvSpPr>
          <p:cNvPr id="11281" name="Text Box 51"/>
          <p:cNvSpPr txBox="1">
            <a:spLocks noChangeArrowheads="1"/>
          </p:cNvSpPr>
          <p:nvPr/>
        </p:nvSpPr>
        <p:spPr bwMode="auto">
          <a:xfrm>
            <a:off x="7448550" y="3930650"/>
            <a:ext cx="30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C92BD5"/>
                </a:solidFill>
                <a:latin typeface="Arial" charset="0"/>
                <a:cs typeface="Arial" charset="0"/>
              </a:rPr>
              <a:t>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5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0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533400" y="1295400"/>
            <a:ext cx="6126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b="1">
                <a:latin typeface="Verdana" pitchFamily="34" charset="0"/>
              </a:rPr>
              <a:t>Step 4 </a:t>
            </a:r>
            <a:r>
              <a:rPr lang="en-US" sz="2400">
                <a:latin typeface="Verdana" pitchFamily="34" charset="0"/>
              </a:rPr>
              <a:t>Identify two points on the line.</a:t>
            </a: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838200" y="1752600"/>
            <a:ext cx="6934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>
                <a:latin typeface="Verdana" pitchFamily="34" charset="0"/>
              </a:rPr>
              <a:t>For this data, you might select (35, 64) and (85, 41). </a:t>
            </a: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533400" y="2682875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b="1">
                <a:latin typeface="Verdana" pitchFamily="34" charset="0"/>
              </a:rPr>
              <a:t>Step 5</a:t>
            </a:r>
            <a:r>
              <a:rPr lang="en-US" sz="2400">
                <a:latin typeface="Verdana" pitchFamily="34" charset="0"/>
              </a:rPr>
              <a:t> Find the slope of the line that models the data. </a:t>
            </a:r>
          </a:p>
        </p:txBody>
      </p:sp>
      <p:sp>
        <p:nvSpPr>
          <p:cNvPr id="12293" name="Rectangle 8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6354" name="Rectangle 34"/>
          <p:cNvSpPr>
            <a:spLocks noChangeArrowheads="1"/>
          </p:cNvSpPr>
          <p:nvPr/>
        </p:nvSpPr>
        <p:spPr bwMode="auto">
          <a:xfrm>
            <a:off x="735013" y="3886200"/>
            <a:ext cx="411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latin typeface="Verdana" pitchFamily="34" charset="0"/>
              </a:rPr>
              <a:t>Use the point-slope form.</a:t>
            </a:r>
          </a:p>
        </p:txBody>
      </p:sp>
      <p:sp>
        <p:nvSpPr>
          <p:cNvPr id="12295" name="Rectangle 36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6" name="Rectangle 42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6365" name="Rectangle 45"/>
          <p:cNvSpPr>
            <a:spLocks noChangeArrowheads="1"/>
          </p:cNvSpPr>
          <p:nvPr/>
        </p:nvSpPr>
        <p:spPr bwMode="auto">
          <a:xfrm>
            <a:off x="304800" y="6096000"/>
            <a:ext cx="8782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latin typeface="Verdana" pitchFamily="34" charset="0"/>
                <a:cs typeface="Times New Roman" pitchFamily="18" charset="0"/>
              </a:rPr>
              <a:t>An equation that models the data is </a:t>
            </a:r>
            <a:r>
              <a:rPr lang="en-US" sz="2400" i="1">
                <a:latin typeface="Verdana" pitchFamily="34" charset="0"/>
              </a:rPr>
              <a:t>y </a:t>
            </a:r>
            <a:r>
              <a:rPr lang="en-US" sz="2400">
                <a:latin typeface="Verdana" pitchFamily="34" charset="0"/>
              </a:rPr>
              <a:t>= </a:t>
            </a:r>
            <a:r>
              <a:rPr lang="en-US" sz="2400" i="1">
                <a:latin typeface="Verdana" pitchFamily="34" charset="0"/>
              </a:rPr>
              <a:t>–</a:t>
            </a:r>
            <a:r>
              <a:rPr lang="en-US" sz="2400">
                <a:latin typeface="Verdana" pitchFamily="34" charset="0"/>
              </a:rPr>
              <a:t>0.46</a:t>
            </a:r>
            <a:r>
              <a:rPr lang="en-US" sz="2400" i="1">
                <a:latin typeface="Verdana" pitchFamily="34" charset="0"/>
              </a:rPr>
              <a:t>x </a:t>
            </a:r>
            <a:r>
              <a:rPr lang="en-US" sz="2400">
                <a:latin typeface="Verdana" pitchFamily="34" charset="0"/>
              </a:rPr>
              <a:t>+ 80.1.</a:t>
            </a:r>
          </a:p>
        </p:txBody>
      </p:sp>
      <p:sp>
        <p:nvSpPr>
          <p:cNvPr id="56369" name="Text Box 49"/>
          <p:cNvSpPr txBox="1">
            <a:spLocks noChangeArrowheads="1"/>
          </p:cNvSpPr>
          <p:nvPr/>
        </p:nvSpPr>
        <p:spPr bwMode="auto">
          <a:xfrm>
            <a:off x="685800" y="43434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latin typeface="Verdana" pitchFamily="34" charset="0"/>
              </a:rPr>
              <a:t>y </a:t>
            </a:r>
            <a:r>
              <a:rPr lang="en-US" sz="2400">
                <a:latin typeface="Verdana" pitchFamily="34" charset="0"/>
              </a:rPr>
              <a:t>– </a:t>
            </a:r>
            <a:r>
              <a:rPr lang="en-US" sz="2400" i="1">
                <a:solidFill>
                  <a:srgbClr val="FF0000"/>
                </a:solidFill>
                <a:latin typeface="Verdana" pitchFamily="34" charset="0"/>
              </a:rPr>
              <a:t>y</a:t>
            </a:r>
            <a:r>
              <a:rPr lang="en-US" sz="2400" baseline="-25000">
                <a:solidFill>
                  <a:srgbClr val="FF0000"/>
                </a:solidFill>
                <a:latin typeface="Verdana" pitchFamily="34" charset="0"/>
              </a:rPr>
              <a:t>1</a:t>
            </a:r>
            <a:r>
              <a:rPr lang="en-US" sz="2400">
                <a:latin typeface="Verdana" pitchFamily="34" charset="0"/>
              </a:rPr>
              <a:t>= </a:t>
            </a:r>
            <a:r>
              <a:rPr lang="en-US" sz="2400" i="1">
                <a:solidFill>
                  <a:srgbClr val="FF0000"/>
                </a:solidFill>
                <a:latin typeface="Verdana" pitchFamily="34" charset="0"/>
              </a:rPr>
              <a:t>m</a:t>
            </a:r>
            <a:r>
              <a:rPr lang="en-US" sz="2400">
                <a:latin typeface="Verdana" pitchFamily="34" charset="0"/>
              </a:rPr>
              <a:t>(</a:t>
            </a:r>
            <a:r>
              <a:rPr lang="en-US" sz="2400" i="1">
                <a:latin typeface="Verdana" pitchFamily="34" charset="0"/>
              </a:rPr>
              <a:t>x </a:t>
            </a:r>
            <a:r>
              <a:rPr lang="en-US" sz="2400">
                <a:latin typeface="Verdana" pitchFamily="34" charset="0"/>
              </a:rPr>
              <a:t>– </a:t>
            </a:r>
            <a:r>
              <a:rPr lang="en-US" sz="2400" i="1">
                <a:solidFill>
                  <a:srgbClr val="FF0000"/>
                </a:solidFill>
                <a:latin typeface="Verdana" pitchFamily="34" charset="0"/>
              </a:rPr>
              <a:t>x</a:t>
            </a:r>
            <a:r>
              <a:rPr lang="en-US" sz="2400" baseline="-25000">
                <a:solidFill>
                  <a:srgbClr val="FF0000"/>
                </a:solidFill>
                <a:latin typeface="Verdana" pitchFamily="34" charset="0"/>
              </a:rPr>
              <a:t>1</a:t>
            </a:r>
            <a:r>
              <a:rPr lang="en-US" sz="2400">
                <a:latin typeface="Verdana" pitchFamily="34" charset="0"/>
              </a:rPr>
              <a:t>)</a:t>
            </a:r>
          </a:p>
        </p:txBody>
      </p:sp>
      <p:sp>
        <p:nvSpPr>
          <p:cNvPr id="56370" name="Text Box 50"/>
          <p:cNvSpPr txBox="1">
            <a:spLocks noChangeArrowheads="1"/>
          </p:cNvSpPr>
          <p:nvPr/>
        </p:nvSpPr>
        <p:spPr bwMode="auto">
          <a:xfrm>
            <a:off x="504825" y="49530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latin typeface="Verdana" pitchFamily="34" charset="0"/>
              </a:rPr>
              <a:t>y </a:t>
            </a:r>
            <a:r>
              <a:rPr lang="en-US" sz="2400">
                <a:latin typeface="Verdana" pitchFamily="34" charset="0"/>
              </a:rPr>
              <a:t>– </a:t>
            </a:r>
            <a:r>
              <a:rPr lang="en-US" sz="2400">
                <a:solidFill>
                  <a:srgbClr val="FF0000"/>
                </a:solidFill>
                <a:latin typeface="Verdana" pitchFamily="34" charset="0"/>
              </a:rPr>
              <a:t>64</a:t>
            </a:r>
            <a:r>
              <a:rPr lang="en-US" sz="2400">
                <a:latin typeface="Verdana" pitchFamily="34" charset="0"/>
              </a:rPr>
              <a:t> = </a:t>
            </a:r>
            <a:r>
              <a:rPr lang="en-US" sz="2400" i="1">
                <a:solidFill>
                  <a:srgbClr val="FF0000"/>
                </a:solidFill>
                <a:latin typeface="Verdana" pitchFamily="34" charset="0"/>
              </a:rPr>
              <a:t>–</a:t>
            </a:r>
            <a:r>
              <a:rPr lang="en-US" sz="2400">
                <a:solidFill>
                  <a:srgbClr val="FF0000"/>
                </a:solidFill>
                <a:latin typeface="Verdana" pitchFamily="34" charset="0"/>
              </a:rPr>
              <a:t>0.46</a:t>
            </a:r>
            <a:r>
              <a:rPr lang="en-US" sz="2400">
                <a:latin typeface="Verdana" pitchFamily="34" charset="0"/>
              </a:rPr>
              <a:t>(</a:t>
            </a:r>
            <a:r>
              <a:rPr lang="en-US" sz="2400" i="1">
                <a:latin typeface="Verdana" pitchFamily="34" charset="0"/>
              </a:rPr>
              <a:t>x </a:t>
            </a:r>
            <a:r>
              <a:rPr lang="en-US" sz="2400">
                <a:latin typeface="Verdana" pitchFamily="34" charset="0"/>
              </a:rPr>
              <a:t>– </a:t>
            </a:r>
            <a:r>
              <a:rPr lang="en-US" sz="2400">
                <a:solidFill>
                  <a:srgbClr val="FF0000"/>
                </a:solidFill>
                <a:latin typeface="Verdana" pitchFamily="34" charset="0"/>
              </a:rPr>
              <a:t>35</a:t>
            </a:r>
            <a:r>
              <a:rPr lang="en-US" sz="2400">
                <a:latin typeface="Verdana" pitchFamily="34" charset="0"/>
              </a:rPr>
              <a:t>)</a:t>
            </a:r>
          </a:p>
        </p:txBody>
      </p:sp>
      <p:sp>
        <p:nvSpPr>
          <p:cNvPr id="56371" name="Text Box 51"/>
          <p:cNvSpPr txBox="1">
            <a:spLocks noChangeArrowheads="1"/>
          </p:cNvSpPr>
          <p:nvPr/>
        </p:nvSpPr>
        <p:spPr bwMode="auto">
          <a:xfrm>
            <a:off x="1295400" y="55626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latin typeface="Verdana" pitchFamily="34" charset="0"/>
              </a:rPr>
              <a:t>y </a:t>
            </a:r>
            <a:r>
              <a:rPr lang="en-US" sz="2400">
                <a:latin typeface="Verdana" pitchFamily="34" charset="0"/>
              </a:rPr>
              <a:t>= </a:t>
            </a:r>
            <a:r>
              <a:rPr lang="en-US" sz="2400" i="1">
                <a:latin typeface="Verdana" pitchFamily="34" charset="0"/>
              </a:rPr>
              <a:t>–</a:t>
            </a:r>
            <a:r>
              <a:rPr lang="en-US" sz="2400">
                <a:latin typeface="Verdana" pitchFamily="34" charset="0"/>
              </a:rPr>
              <a:t>0.46</a:t>
            </a:r>
            <a:r>
              <a:rPr lang="en-US" sz="2400" i="1">
                <a:latin typeface="Verdana" pitchFamily="34" charset="0"/>
              </a:rPr>
              <a:t>x </a:t>
            </a:r>
            <a:r>
              <a:rPr lang="en-US" sz="2400">
                <a:latin typeface="Verdana" pitchFamily="34" charset="0"/>
              </a:rPr>
              <a:t>+ 80.1</a:t>
            </a:r>
          </a:p>
        </p:txBody>
      </p:sp>
      <p:sp>
        <p:nvSpPr>
          <p:cNvPr id="56373" name="Text Box 53"/>
          <p:cNvSpPr txBox="1">
            <a:spLocks noChangeArrowheads="1"/>
          </p:cNvSpPr>
          <p:nvPr/>
        </p:nvSpPr>
        <p:spPr bwMode="auto">
          <a:xfrm>
            <a:off x="4648200" y="4365625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3333FF"/>
                </a:solidFill>
                <a:latin typeface="Arial" charset="0"/>
              </a:rPr>
              <a:t>Point-slope form.</a:t>
            </a:r>
          </a:p>
        </p:txBody>
      </p:sp>
      <p:sp>
        <p:nvSpPr>
          <p:cNvPr id="56374" name="Text Box 54"/>
          <p:cNvSpPr txBox="1">
            <a:spLocks noChangeArrowheads="1"/>
          </p:cNvSpPr>
          <p:nvPr/>
        </p:nvSpPr>
        <p:spPr bwMode="auto">
          <a:xfrm>
            <a:off x="4648200" y="4937125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3333FF"/>
                </a:solidFill>
                <a:latin typeface="Arial" charset="0"/>
              </a:rPr>
              <a:t>Substitute.</a:t>
            </a:r>
          </a:p>
        </p:txBody>
      </p:sp>
      <p:sp>
        <p:nvSpPr>
          <p:cNvPr id="56375" name="Text Box 55"/>
          <p:cNvSpPr txBox="1">
            <a:spLocks noChangeArrowheads="1"/>
          </p:cNvSpPr>
          <p:nvPr/>
        </p:nvSpPr>
        <p:spPr bwMode="auto">
          <a:xfrm>
            <a:off x="4648200" y="5622925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3333FF"/>
                </a:solidFill>
                <a:latin typeface="Arial" charset="0"/>
              </a:rPr>
              <a:t>Simplify.</a:t>
            </a:r>
          </a:p>
        </p:txBody>
      </p:sp>
      <p:sp>
        <p:nvSpPr>
          <p:cNvPr id="12304" name="Text Box 57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1 Continued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pic>
        <p:nvPicPr>
          <p:cNvPr id="56378" name="Picture 5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3152775"/>
            <a:ext cx="35814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6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6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6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6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6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6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6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6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6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6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6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6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5" grpId="0"/>
      <p:bldP spid="56326" grpId="0"/>
      <p:bldP spid="56354" grpId="0"/>
      <p:bldP spid="56365" grpId="0"/>
      <p:bldP spid="56369" grpId="0"/>
      <p:bldP spid="56370" grpId="0"/>
      <p:bldP spid="56371" grpId="0"/>
      <p:bldP spid="56373" grpId="0"/>
      <p:bldP spid="56374" grpId="0"/>
      <p:bldP spid="5637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2429</TotalTime>
  <Words>930</Words>
  <Application>Microsoft PowerPoint</Application>
  <PresentationFormat>On-screen Show (4:3)</PresentationFormat>
  <Paragraphs>125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Bickley Script</vt:lpstr>
      <vt:lpstr>Arial</vt:lpstr>
      <vt:lpstr>Verdana</vt:lpstr>
      <vt:lpstr>Arial Black</vt:lpstr>
      <vt:lpstr>Arial MT Bl</vt:lpstr>
      <vt:lpstr>Times New Roman</vt:lpstr>
      <vt:lpstr>Times</vt:lpstr>
      <vt:lpstr>Symbol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>Holt, Rinehart and Winston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HRW</dc:creator>
  <cp:lastModifiedBy>cillig</cp:lastModifiedBy>
  <cp:revision>106</cp:revision>
  <dcterms:created xsi:type="dcterms:W3CDTF">2002-10-14T18:20:28Z</dcterms:created>
  <dcterms:modified xsi:type="dcterms:W3CDTF">2016-09-15T05:35:28Z</dcterms:modified>
</cp:coreProperties>
</file>