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1" r:id="rId3"/>
    <p:sldId id="257" r:id="rId4"/>
    <p:sldId id="259" r:id="rId5"/>
    <p:sldId id="260" r:id="rId6"/>
    <p:sldId id="262" r:id="rId7"/>
    <p:sldId id="258" r:id="rId8"/>
    <p:sldId id="265" r:id="rId9"/>
    <p:sldId id="264" r:id="rId10"/>
    <p:sldId id="280" r:id="rId11"/>
    <p:sldId id="266" r:id="rId12"/>
    <p:sldId id="267" r:id="rId13"/>
    <p:sldId id="268" r:id="rId14"/>
    <p:sldId id="269" r:id="rId15"/>
    <p:sldId id="270" r:id="rId16"/>
    <p:sldId id="271" r:id="rId17"/>
    <p:sldId id="272" r:id="rId18"/>
    <p:sldId id="273" r:id="rId19"/>
    <p:sldId id="274" r:id="rId20"/>
    <p:sldId id="276" r:id="rId21"/>
    <p:sldId id="275"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6EA36F5-3D31-4034-9675-565B4FF384D4}" type="datetimeFigureOut">
              <a:rPr lang="en-US" smtClean="0"/>
              <a:pPr/>
              <a:t>10/10/2017</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A2EF781-7460-416F-A286-30CD45631A7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EA36F5-3D31-4034-9675-565B4FF384D4}" type="datetimeFigureOut">
              <a:rPr lang="en-US" smtClean="0"/>
              <a:pPr/>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EF781-7460-416F-A286-30CD45631A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EA36F5-3D31-4034-9675-565B4FF384D4}" type="datetimeFigureOut">
              <a:rPr lang="en-US" smtClean="0"/>
              <a:pPr/>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EF781-7460-416F-A286-30CD45631A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EA36F5-3D31-4034-9675-565B4FF384D4}" type="datetimeFigureOut">
              <a:rPr lang="en-US" smtClean="0"/>
              <a:pPr/>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EF781-7460-416F-A286-30CD45631A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6EA36F5-3D31-4034-9675-565B4FF384D4}" type="datetimeFigureOut">
              <a:rPr lang="en-US" smtClean="0"/>
              <a:pPr/>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EF781-7460-416F-A286-30CD45631A7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EA36F5-3D31-4034-9675-565B4FF384D4}" type="datetimeFigureOut">
              <a:rPr lang="en-US" smtClean="0"/>
              <a:pPr/>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EF781-7460-416F-A286-30CD45631A7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6EA36F5-3D31-4034-9675-565B4FF384D4}" type="datetimeFigureOut">
              <a:rPr lang="en-US" smtClean="0"/>
              <a:pPr/>
              <a:t>10/10/2017</a:t>
            </a:fld>
            <a:endParaRPr lang="en-US"/>
          </a:p>
        </p:txBody>
      </p:sp>
      <p:sp>
        <p:nvSpPr>
          <p:cNvPr id="27" name="Slide Number Placeholder 26"/>
          <p:cNvSpPr>
            <a:spLocks noGrp="1"/>
          </p:cNvSpPr>
          <p:nvPr>
            <p:ph type="sldNum" sz="quarter" idx="11"/>
          </p:nvPr>
        </p:nvSpPr>
        <p:spPr/>
        <p:txBody>
          <a:bodyPr rtlCol="0"/>
          <a:lstStyle/>
          <a:p>
            <a:fld id="{3A2EF781-7460-416F-A286-30CD45631A78}"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6EA36F5-3D31-4034-9675-565B4FF384D4}" type="datetimeFigureOut">
              <a:rPr lang="en-US" smtClean="0"/>
              <a:pPr/>
              <a:t>10/10/2017</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3A2EF781-7460-416F-A286-30CD45631A7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A36F5-3D31-4034-9675-565B4FF384D4}" type="datetimeFigureOut">
              <a:rPr lang="en-US" smtClean="0"/>
              <a:pPr/>
              <a:t>10/10/2017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2EF781-7460-416F-A286-30CD45631A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EA36F5-3D31-4034-9675-565B4FF384D4}" type="datetimeFigureOut">
              <a:rPr lang="en-US" smtClean="0"/>
              <a:pPr/>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EF781-7460-416F-A286-30CD45631A7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6EA36F5-3D31-4034-9675-565B4FF384D4}" type="datetimeFigureOut">
              <a:rPr lang="en-US" smtClean="0"/>
              <a:pPr/>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EF781-7460-416F-A286-30CD45631A7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6EA36F5-3D31-4034-9675-565B4FF384D4}" type="datetimeFigureOut">
              <a:rPr lang="en-US" smtClean="0"/>
              <a:pPr/>
              <a:t>10/10/2017</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A2EF781-7460-416F-A286-30CD45631A7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Describing Distributions with Numbers</a:t>
            </a:r>
            <a:endParaRPr lang="en-US" dirty="0"/>
          </a:p>
        </p:txBody>
      </p:sp>
      <p:sp>
        <p:nvSpPr>
          <p:cNvPr id="3" name="Subtitle 2"/>
          <p:cNvSpPr>
            <a:spLocks noGrp="1"/>
          </p:cNvSpPr>
          <p:nvPr>
            <p:ph type="subTitle" idx="1"/>
          </p:nvPr>
        </p:nvSpPr>
        <p:spPr/>
        <p:txBody>
          <a:bodyPr/>
          <a:lstStyle/>
          <a:p>
            <a:r>
              <a:rPr lang="en-US" dirty="0" smtClean="0"/>
              <a:t>Section 2.2</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5791200" y="228600"/>
            <a:ext cx="3181350" cy="2352675"/>
          </a:xfrm>
          <a:prstGeom prst="rect">
            <a:avLst/>
          </a:prstGeom>
          <a:noFill/>
          <a:ln w="9525">
            <a:noFill/>
            <a:miter lim="800000"/>
            <a:headEnd/>
            <a:tailEnd/>
          </a:ln>
        </p:spPr>
      </p:pic>
    </p:spTree>
    <p:extLst>
      <p:ext uri="{BB962C8B-B14F-4D97-AF65-F5344CB8AC3E}">
        <p14:creationId xmlns="" xmlns:p14="http://schemas.microsoft.com/office/powerpoint/2010/main" val="3849575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609600" y="1143000"/>
            <a:ext cx="8087032" cy="3200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066800"/>
          </a:xfrm>
        </p:spPr>
        <p:txBody>
          <a:bodyPr/>
          <a:lstStyle/>
          <a:p>
            <a:r>
              <a:rPr lang="en-US" dirty="0" smtClean="0"/>
              <a:t>Try this one!</a:t>
            </a:r>
            <a:endParaRPr lang="en-US" dirty="0"/>
          </a:p>
        </p:txBody>
      </p:sp>
      <p:sp>
        <p:nvSpPr>
          <p:cNvPr id="3" name="Content Placeholder 2"/>
          <p:cNvSpPr>
            <a:spLocks noGrp="1"/>
          </p:cNvSpPr>
          <p:nvPr>
            <p:ph idx="1"/>
          </p:nvPr>
        </p:nvSpPr>
        <p:spPr>
          <a:xfrm>
            <a:off x="457200" y="1219200"/>
            <a:ext cx="8229600" cy="1828800"/>
          </a:xfrm>
        </p:spPr>
        <p:txBody>
          <a:bodyPr>
            <a:normAutofit fontScale="77500" lnSpcReduction="20000"/>
          </a:bodyPr>
          <a:lstStyle/>
          <a:p>
            <a:r>
              <a:rPr lang="en-US" dirty="0" smtClean="0"/>
              <a:t>After hearing about the text message study, Mrs. Krebs asked the students in her statistics class how many phone calls they had made or received in the past 24 hours. Here are their responses:</a:t>
            </a:r>
          </a:p>
          <a:p>
            <a:pPr marL="0" indent="0">
              <a:buNone/>
            </a:pPr>
            <a:r>
              <a:rPr lang="en-US" dirty="0" smtClean="0"/>
              <a:t>3,  0,  12,  10,  8,  4,  2,  7,  10,  11,  6,  7,  0,  35,  12,  3,  10,  2,  7,  9,  15,  5,  14,  15,  6</a:t>
            </a:r>
            <a:endParaRPr lang="en-US" dirty="0"/>
          </a:p>
        </p:txBody>
      </p:sp>
      <p:sp>
        <p:nvSpPr>
          <p:cNvPr id="4" name="TextBox 3"/>
          <p:cNvSpPr txBox="1"/>
          <p:nvPr/>
        </p:nvSpPr>
        <p:spPr>
          <a:xfrm>
            <a:off x="152400" y="2895600"/>
            <a:ext cx="5943600" cy="400110"/>
          </a:xfrm>
          <a:prstGeom prst="rect">
            <a:avLst/>
          </a:prstGeom>
          <a:noFill/>
        </p:spPr>
        <p:txBody>
          <a:bodyPr wrap="square" rtlCol="0">
            <a:spAutoFit/>
          </a:bodyPr>
          <a:lstStyle/>
          <a:p>
            <a:r>
              <a:rPr lang="en-US" sz="2000" dirty="0" smtClean="0"/>
              <a:t>a) Find the five-number summary for the data set.</a:t>
            </a:r>
            <a:endParaRPr lang="en-US" sz="2000" dirty="0"/>
          </a:p>
        </p:txBody>
      </p:sp>
      <p:sp>
        <p:nvSpPr>
          <p:cNvPr id="5" name="TextBox 4"/>
          <p:cNvSpPr txBox="1"/>
          <p:nvPr/>
        </p:nvSpPr>
        <p:spPr>
          <a:xfrm>
            <a:off x="152400" y="3810000"/>
            <a:ext cx="5181600" cy="400110"/>
          </a:xfrm>
          <a:prstGeom prst="rect">
            <a:avLst/>
          </a:prstGeom>
          <a:noFill/>
        </p:spPr>
        <p:txBody>
          <a:bodyPr wrap="square" rtlCol="0">
            <a:spAutoFit/>
          </a:bodyPr>
          <a:lstStyle/>
          <a:p>
            <a:r>
              <a:rPr lang="en-US" sz="2000" dirty="0" smtClean="0"/>
              <a:t>b) Find the IQR and identify any outliers.</a:t>
            </a:r>
          </a:p>
        </p:txBody>
      </p:sp>
      <p:sp>
        <p:nvSpPr>
          <p:cNvPr id="6" name="TextBox 5"/>
          <p:cNvSpPr txBox="1"/>
          <p:nvPr/>
        </p:nvSpPr>
        <p:spPr>
          <a:xfrm>
            <a:off x="152400" y="4862310"/>
            <a:ext cx="5562600" cy="369332"/>
          </a:xfrm>
          <a:prstGeom prst="rect">
            <a:avLst/>
          </a:prstGeom>
          <a:noFill/>
        </p:spPr>
        <p:txBody>
          <a:bodyPr wrap="square" rtlCol="0">
            <a:spAutoFit/>
          </a:bodyPr>
          <a:lstStyle/>
          <a:p>
            <a:r>
              <a:rPr lang="en-US" dirty="0" smtClean="0"/>
              <a:t>c) Construct a boxplot for the given data.</a:t>
            </a:r>
            <a:endParaRPr lang="en-US" dirty="0"/>
          </a:p>
        </p:txBody>
      </p:sp>
    </p:spTree>
    <p:extLst>
      <p:ext uri="{BB962C8B-B14F-4D97-AF65-F5344CB8AC3E}">
        <p14:creationId xmlns="" xmlns:p14="http://schemas.microsoft.com/office/powerpoint/2010/main" val="2194428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229600" cy="1066800"/>
          </a:xfrm>
        </p:spPr>
        <p:txBody>
          <a:bodyPr/>
          <a:lstStyle/>
          <a:p>
            <a:r>
              <a:rPr lang="en-US" dirty="0" smtClean="0"/>
              <a:t>Another Center?</a:t>
            </a:r>
            <a:endParaRPr lang="en-US" dirty="0"/>
          </a:p>
        </p:txBody>
      </p:sp>
      <p:sp>
        <p:nvSpPr>
          <p:cNvPr id="3" name="Content Placeholder 2"/>
          <p:cNvSpPr>
            <a:spLocks noGrp="1"/>
          </p:cNvSpPr>
          <p:nvPr>
            <p:ph idx="1"/>
          </p:nvPr>
        </p:nvSpPr>
        <p:spPr/>
        <p:txBody>
          <a:bodyPr/>
          <a:lstStyle/>
          <a:p>
            <a:r>
              <a:rPr lang="en-US" dirty="0" smtClean="0"/>
              <a:t>Another measure of center is the mean.</a:t>
            </a:r>
          </a:p>
          <a:p>
            <a:pPr lvl="1"/>
            <a:r>
              <a:rPr lang="en-US" dirty="0" smtClean="0"/>
              <a:t>The average of a set of data.</a:t>
            </a:r>
          </a:p>
          <a:p>
            <a:r>
              <a:rPr lang="en-US" dirty="0" smtClean="0"/>
              <a:t>When is it appropriate to use the median or mean as a measure of center?</a:t>
            </a:r>
          </a:p>
          <a:p>
            <a:pPr lvl="1"/>
            <a:r>
              <a:rPr lang="en-US" dirty="0" smtClean="0"/>
              <a:t>The median is a resistant measure</a:t>
            </a:r>
          </a:p>
          <a:p>
            <a:pPr lvl="2"/>
            <a:r>
              <a:rPr lang="en-US" dirty="0" smtClean="0"/>
              <a:t>It ignores the size of values at either end of the distribution</a:t>
            </a:r>
            <a:endParaRPr lang="en-US" dirty="0"/>
          </a:p>
        </p:txBody>
      </p:sp>
      <p:pic>
        <p:nvPicPr>
          <p:cNvPr id="7170" name="Picture 2"/>
          <p:cNvPicPr>
            <a:picLocks noChangeAspect="1" noChangeArrowheads="1"/>
          </p:cNvPicPr>
          <p:nvPr/>
        </p:nvPicPr>
        <p:blipFill>
          <a:blip r:embed="rId2" cstate="print"/>
          <a:srcRect/>
          <a:stretch>
            <a:fillRect/>
          </a:stretch>
        </p:blipFill>
        <p:spPr bwMode="auto">
          <a:xfrm>
            <a:off x="4191000" y="609600"/>
            <a:ext cx="4552950" cy="1466850"/>
          </a:xfrm>
          <a:prstGeom prst="rect">
            <a:avLst/>
          </a:prstGeom>
          <a:noFill/>
          <a:ln w="9525">
            <a:noFill/>
            <a:miter lim="800000"/>
            <a:headEnd/>
            <a:tailEnd/>
          </a:ln>
        </p:spPr>
      </p:pic>
    </p:spTree>
    <p:extLst>
      <p:ext uri="{BB962C8B-B14F-4D97-AF65-F5344CB8AC3E}">
        <p14:creationId xmlns="" xmlns:p14="http://schemas.microsoft.com/office/powerpoint/2010/main" val="772974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See How the Median is Resistant</a:t>
            </a:r>
            <a:endParaRPr lang="en-US" dirty="0"/>
          </a:p>
        </p:txBody>
      </p:sp>
      <p:sp>
        <p:nvSpPr>
          <p:cNvPr id="3" name="Content Placeholder 2"/>
          <p:cNvSpPr>
            <a:spLocks noGrp="1"/>
          </p:cNvSpPr>
          <p:nvPr>
            <p:ph idx="1"/>
          </p:nvPr>
        </p:nvSpPr>
        <p:spPr/>
        <p:txBody>
          <a:bodyPr/>
          <a:lstStyle/>
          <a:p>
            <a:r>
              <a:rPr lang="en-US" dirty="0" smtClean="0"/>
              <a:t>How many pets do you have?</a:t>
            </a:r>
            <a:endParaRPr lang="en-US" dirty="0"/>
          </a:p>
        </p:txBody>
      </p:sp>
      <p:pic>
        <p:nvPicPr>
          <p:cNvPr id="8194" name="Picture 2"/>
          <p:cNvPicPr>
            <a:picLocks noChangeAspect="1" noChangeArrowheads="1"/>
          </p:cNvPicPr>
          <p:nvPr/>
        </p:nvPicPr>
        <p:blipFill>
          <a:blip r:embed="rId2" cstate="print"/>
          <a:srcRect/>
          <a:stretch>
            <a:fillRect/>
          </a:stretch>
        </p:blipFill>
        <p:spPr bwMode="auto">
          <a:xfrm>
            <a:off x="4876800" y="2743200"/>
            <a:ext cx="3675716" cy="2300287"/>
          </a:xfrm>
          <a:prstGeom prst="rect">
            <a:avLst/>
          </a:prstGeom>
          <a:noFill/>
          <a:ln w="9525">
            <a:noFill/>
            <a:miter lim="800000"/>
            <a:headEnd/>
            <a:tailEnd/>
          </a:ln>
        </p:spPr>
      </p:pic>
    </p:spTree>
    <p:extLst>
      <p:ext uri="{BB962C8B-B14F-4D97-AF65-F5344CB8AC3E}">
        <p14:creationId xmlns="" xmlns:p14="http://schemas.microsoft.com/office/powerpoint/2010/main" val="1892739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there a Measure of Spread that is Not </a:t>
            </a:r>
            <a:r>
              <a:rPr lang="en-US" dirty="0"/>
              <a:t>R</a:t>
            </a:r>
            <a:r>
              <a:rPr lang="en-US" dirty="0" smtClean="0"/>
              <a:t>esistant?</a:t>
            </a:r>
            <a:endParaRPr lang="en-US" dirty="0"/>
          </a:p>
        </p:txBody>
      </p:sp>
      <p:sp>
        <p:nvSpPr>
          <p:cNvPr id="3" name="Content Placeholder 2"/>
          <p:cNvSpPr>
            <a:spLocks noGrp="1"/>
          </p:cNvSpPr>
          <p:nvPr>
            <p:ph idx="1"/>
          </p:nvPr>
        </p:nvSpPr>
        <p:spPr/>
        <p:txBody>
          <a:bodyPr>
            <a:normAutofit/>
          </a:bodyPr>
          <a:lstStyle/>
          <a:p>
            <a:r>
              <a:rPr lang="en-US" dirty="0" smtClean="0"/>
              <a:t>We measured spread previously with the IQR. Another measure of spread, though, is the standard deviation.</a:t>
            </a:r>
          </a:p>
          <a:p>
            <a:r>
              <a:rPr lang="en-US" dirty="0" smtClean="0"/>
              <a:t>Considered to give the average distance of observations from the mean</a:t>
            </a:r>
          </a:p>
          <a:p>
            <a:r>
              <a:rPr lang="en-US" dirty="0" smtClean="0"/>
              <a:t>Used as the measure of spread when the mean is used as the measure of center</a:t>
            </a:r>
          </a:p>
          <a:p>
            <a:r>
              <a:rPr lang="en-US" dirty="0" smtClean="0"/>
              <a:t>If </a:t>
            </a:r>
            <a:r>
              <a:rPr lang="en-US" i="1" dirty="0" smtClean="0"/>
              <a:t>s=0</a:t>
            </a:r>
            <a:r>
              <a:rPr lang="en-US" dirty="0" smtClean="0"/>
              <a:t>, it means there is no variability in the data.</a:t>
            </a:r>
            <a:endParaRPr lang="en-US" dirty="0"/>
          </a:p>
        </p:txBody>
      </p:sp>
    </p:spTree>
    <p:extLst>
      <p:ext uri="{BB962C8B-B14F-4D97-AF65-F5344CB8AC3E}">
        <p14:creationId xmlns="" xmlns:p14="http://schemas.microsoft.com/office/powerpoint/2010/main" val="3990632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Calculate Standard Deviation</a:t>
            </a:r>
            <a:endParaRPr lang="en-US" dirty="0"/>
          </a:p>
        </p:txBody>
      </p:sp>
      <p:sp>
        <p:nvSpPr>
          <p:cNvPr id="3" name="Content Placeholder 2"/>
          <p:cNvSpPr>
            <a:spLocks noGrp="1"/>
          </p:cNvSpPr>
          <p:nvPr>
            <p:ph idx="1"/>
          </p:nvPr>
        </p:nvSpPr>
        <p:spPr/>
        <p:txBody>
          <a:bodyPr/>
          <a:lstStyle/>
          <a:p>
            <a:r>
              <a:rPr lang="en-US" dirty="0" smtClean="0"/>
              <a:t>Find the distance of each observation from the mean and square each of these distances.</a:t>
            </a:r>
          </a:p>
          <a:p>
            <a:r>
              <a:rPr lang="en-US" dirty="0" smtClean="0"/>
              <a:t>Average the distances by dividing their sum by </a:t>
            </a:r>
            <a:r>
              <a:rPr lang="en-US" i="1" dirty="0" smtClean="0"/>
              <a:t>n-1. </a:t>
            </a:r>
            <a:r>
              <a:rPr lang="en-US" dirty="0" smtClean="0"/>
              <a:t>This average is called the </a:t>
            </a:r>
            <a:r>
              <a:rPr lang="en-US" b="1" dirty="0" smtClean="0"/>
              <a:t>variance.</a:t>
            </a:r>
          </a:p>
          <a:p>
            <a:r>
              <a:rPr lang="en-US" dirty="0" smtClean="0"/>
              <a:t>The standard deviation is the square root of the variance.</a:t>
            </a:r>
            <a:endParaRPr lang="en-US" dirty="0"/>
          </a:p>
        </p:txBody>
      </p:sp>
    </p:spTree>
    <p:extLst>
      <p:ext uri="{BB962C8B-B14F-4D97-AF65-F5344CB8AC3E}">
        <p14:creationId xmlns="" xmlns:p14="http://schemas.microsoft.com/office/powerpoint/2010/main" val="2090913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Time!</a:t>
            </a:r>
            <a:endParaRPr lang="en-US" dirty="0"/>
          </a:p>
        </p:txBody>
      </p:sp>
      <p:sp>
        <p:nvSpPr>
          <p:cNvPr id="3" name="Content Placeholder 2"/>
          <p:cNvSpPr>
            <a:spLocks noGrp="1"/>
          </p:cNvSpPr>
          <p:nvPr>
            <p:ph idx="1"/>
          </p:nvPr>
        </p:nvSpPr>
        <p:spPr/>
        <p:txBody>
          <a:bodyPr>
            <a:normAutofit/>
          </a:bodyPr>
          <a:lstStyle/>
          <a:p>
            <a:r>
              <a:rPr lang="en-US" dirty="0" smtClean="0"/>
              <a:t>Let’s calculate the standard deviation of the first five pet totals by hand.</a:t>
            </a:r>
          </a:p>
          <a:p>
            <a:endParaRPr lang="en-US" dirty="0"/>
          </a:p>
          <a:p>
            <a:endParaRPr lang="en-US" dirty="0" smtClean="0"/>
          </a:p>
          <a:p>
            <a:endParaRPr lang="en-US" dirty="0"/>
          </a:p>
          <a:p>
            <a:endParaRPr lang="en-US" dirty="0" smtClean="0"/>
          </a:p>
          <a:p>
            <a:endParaRPr lang="en-US" dirty="0"/>
          </a:p>
          <a:p>
            <a:pPr marL="0" indent="0">
              <a:buNone/>
            </a:pPr>
            <a:r>
              <a:rPr lang="en-US" dirty="0" smtClean="0"/>
              <a:t>*But don’t worry, we will calculate standard deviation by hand*</a:t>
            </a:r>
            <a:endParaRPr lang="en-US" dirty="0"/>
          </a:p>
        </p:txBody>
      </p:sp>
    </p:spTree>
    <p:extLst>
      <p:ext uri="{BB962C8B-B14F-4D97-AF65-F5344CB8AC3E}">
        <p14:creationId xmlns="" xmlns:p14="http://schemas.microsoft.com/office/powerpoint/2010/main" val="3585906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Technology</a:t>
            </a:r>
            <a:endParaRPr lang="en-US" dirty="0"/>
          </a:p>
        </p:txBody>
      </p:sp>
      <p:sp>
        <p:nvSpPr>
          <p:cNvPr id="3" name="Content Placeholder 2"/>
          <p:cNvSpPr>
            <a:spLocks noGrp="1"/>
          </p:cNvSpPr>
          <p:nvPr>
            <p:ph idx="1"/>
          </p:nvPr>
        </p:nvSpPr>
        <p:spPr/>
        <p:txBody>
          <a:bodyPr/>
          <a:lstStyle/>
          <a:p>
            <a:r>
              <a:rPr lang="en-US" dirty="0" smtClean="0"/>
              <a:t>STAT---EDIT---Enter Data into a List (L1)</a:t>
            </a:r>
          </a:p>
          <a:p>
            <a:r>
              <a:rPr lang="en-US" dirty="0" smtClean="0"/>
              <a:t>STAT---CALC---1-Vars Stat</a:t>
            </a:r>
          </a:p>
          <a:p>
            <a:r>
              <a:rPr lang="en-US" dirty="0" smtClean="0"/>
              <a:t>The </a:t>
            </a:r>
            <a:r>
              <a:rPr lang="en-US" i="1" dirty="0" err="1" smtClean="0"/>
              <a:t>s</a:t>
            </a:r>
            <a:r>
              <a:rPr lang="en-US" i="1" baseline="-25000" dirty="0" err="1" smtClean="0"/>
              <a:t>x</a:t>
            </a:r>
            <a:r>
              <a:rPr lang="en-US" dirty="0" smtClean="0"/>
              <a:t> value is your standard deviation</a:t>
            </a:r>
          </a:p>
          <a:p>
            <a:r>
              <a:rPr lang="en-US" dirty="0" smtClean="0"/>
              <a:t>This command provides additional information, such as your mean, quartiles, median, sum, </a:t>
            </a:r>
            <a:r>
              <a:rPr lang="en-US" dirty="0" err="1" smtClean="0"/>
              <a:t>etc</a:t>
            </a:r>
            <a:endParaRPr lang="en-US" dirty="0"/>
          </a:p>
        </p:txBody>
      </p:sp>
      <p:pic>
        <p:nvPicPr>
          <p:cNvPr id="9218" name="Picture 2"/>
          <p:cNvPicPr>
            <a:picLocks noChangeAspect="1" noChangeArrowheads="1"/>
          </p:cNvPicPr>
          <p:nvPr/>
        </p:nvPicPr>
        <p:blipFill>
          <a:blip r:embed="rId2" cstate="print"/>
          <a:srcRect/>
          <a:stretch>
            <a:fillRect/>
          </a:stretch>
        </p:blipFill>
        <p:spPr bwMode="auto">
          <a:xfrm>
            <a:off x="6477000" y="762000"/>
            <a:ext cx="1219200" cy="1428750"/>
          </a:xfrm>
          <a:prstGeom prst="rect">
            <a:avLst/>
          </a:prstGeom>
          <a:noFill/>
          <a:ln w="9525">
            <a:noFill/>
            <a:miter lim="800000"/>
            <a:headEnd/>
            <a:tailEnd/>
          </a:ln>
        </p:spPr>
      </p:pic>
    </p:spTree>
    <p:extLst>
      <p:ext uri="{BB962C8B-B14F-4D97-AF65-F5344CB8AC3E}">
        <p14:creationId xmlns="" xmlns:p14="http://schemas.microsoft.com/office/powerpoint/2010/main" val="312045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Each Description</a:t>
            </a:r>
            <a:endParaRPr lang="en-US" dirty="0"/>
          </a:p>
        </p:txBody>
      </p:sp>
      <p:sp>
        <p:nvSpPr>
          <p:cNvPr id="3" name="Content Placeholder 2"/>
          <p:cNvSpPr>
            <a:spLocks noGrp="1"/>
          </p:cNvSpPr>
          <p:nvPr>
            <p:ph idx="1"/>
          </p:nvPr>
        </p:nvSpPr>
        <p:spPr/>
        <p:txBody>
          <a:bodyPr/>
          <a:lstStyle/>
          <a:p>
            <a:r>
              <a:rPr lang="en-US" dirty="0" smtClean="0"/>
              <a:t>If your data is symmetric:</a:t>
            </a:r>
          </a:p>
          <a:p>
            <a:pPr lvl="1"/>
            <a:r>
              <a:rPr lang="en-US" dirty="0" smtClean="0"/>
              <a:t>The mean and median are very close in value</a:t>
            </a:r>
          </a:p>
          <a:p>
            <a:pPr lvl="1"/>
            <a:r>
              <a:rPr lang="en-US" dirty="0" smtClean="0"/>
              <a:t>Both IQR and standard are valid measures of spread</a:t>
            </a:r>
            <a:endParaRPr lang="en-US" dirty="0"/>
          </a:p>
        </p:txBody>
      </p:sp>
      <p:pic>
        <p:nvPicPr>
          <p:cNvPr id="10242" name="Picture 2"/>
          <p:cNvPicPr>
            <a:picLocks noChangeAspect="1" noChangeArrowheads="1"/>
          </p:cNvPicPr>
          <p:nvPr/>
        </p:nvPicPr>
        <p:blipFill>
          <a:blip r:embed="rId2" cstate="print"/>
          <a:srcRect/>
          <a:stretch>
            <a:fillRect/>
          </a:stretch>
        </p:blipFill>
        <p:spPr bwMode="auto">
          <a:xfrm>
            <a:off x="2438400" y="4114800"/>
            <a:ext cx="4362450" cy="2533650"/>
          </a:xfrm>
          <a:prstGeom prst="rect">
            <a:avLst/>
          </a:prstGeom>
          <a:noFill/>
          <a:ln w="9525">
            <a:noFill/>
            <a:miter lim="800000"/>
            <a:headEnd/>
            <a:tailEnd/>
          </a:ln>
        </p:spPr>
      </p:pic>
    </p:spTree>
    <p:extLst>
      <p:ext uri="{BB962C8B-B14F-4D97-AF65-F5344CB8AC3E}">
        <p14:creationId xmlns="" xmlns:p14="http://schemas.microsoft.com/office/powerpoint/2010/main" val="2040014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066800"/>
          </a:xfrm>
        </p:spPr>
        <p:txBody>
          <a:bodyPr/>
          <a:lstStyle/>
          <a:p>
            <a:r>
              <a:rPr lang="en-US" dirty="0" smtClean="0"/>
              <a:t>When to Use Each Description</a:t>
            </a:r>
            <a:endParaRPr lang="en-US" dirty="0"/>
          </a:p>
        </p:txBody>
      </p:sp>
      <p:sp>
        <p:nvSpPr>
          <p:cNvPr id="3" name="Content Placeholder 2"/>
          <p:cNvSpPr>
            <a:spLocks noGrp="1"/>
          </p:cNvSpPr>
          <p:nvPr>
            <p:ph idx="1"/>
          </p:nvPr>
        </p:nvSpPr>
        <p:spPr>
          <a:xfrm>
            <a:off x="457200" y="1219200"/>
            <a:ext cx="8229600" cy="2855976"/>
          </a:xfrm>
        </p:spPr>
        <p:txBody>
          <a:bodyPr>
            <a:normAutofit fontScale="85000" lnSpcReduction="10000"/>
          </a:bodyPr>
          <a:lstStyle/>
          <a:p>
            <a:r>
              <a:rPr lang="en-US" dirty="0" smtClean="0"/>
              <a:t>If your data is skewed:</a:t>
            </a:r>
          </a:p>
          <a:p>
            <a:pPr lvl="1"/>
            <a:r>
              <a:rPr lang="en-US" dirty="0" smtClean="0"/>
              <a:t>Mean and standard deviation are not resistant measures</a:t>
            </a:r>
          </a:p>
          <a:p>
            <a:pPr lvl="2"/>
            <a:r>
              <a:rPr lang="en-US" dirty="0" smtClean="0"/>
              <a:t>They are effected by extreme values</a:t>
            </a:r>
          </a:p>
          <a:p>
            <a:pPr lvl="1"/>
            <a:r>
              <a:rPr lang="en-US" dirty="0" smtClean="0"/>
              <a:t>Mean runs away from the median, towards the long tail</a:t>
            </a:r>
          </a:p>
          <a:p>
            <a:pPr lvl="1"/>
            <a:r>
              <a:rPr lang="en-US" dirty="0" smtClean="0"/>
              <a:t>Standard deviation is also effected by the long tail</a:t>
            </a:r>
          </a:p>
          <a:p>
            <a:pPr lvl="2"/>
            <a:r>
              <a:rPr lang="en-US" dirty="0" smtClean="0"/>
              <a:t>Also, no single </a:t>
            </a:r>
            <a:r>
              <a:rPr lang="en-US" i="1" dirty="0" smtClean="0"/>
              <a:t>s </a:t>
            </a:r>
            <a:r>
              <a:rPr lang="en-US" dirty="0" smtClean="0"/>
              <a:t>value can describe the spread well</a:t>
            </a:r>
          </a:p>
          <a:p>
            <a:pPr lvl="1"/>
            <a:r>
              <a:rPr lang="en-US" dirty="0" smtClean="0"/>
              <a:t>Median and quartiles are much better measures of center and spread</a:t>
            </a:r>
            <a:endParaRPr lang="en-US" dirty="0"/>
          </a:p>
        </p:txBody>
      </p:sp>
      <p:pic>
        <p:nvPicPr>
          <p:cNvPr id="11266" name="Picture 2"/>
          <p:cNvPicPr>
            <a:picLocks noChangeAspect="1" noChangeArrowheads="1"/>
          </p:cNvPicPr>
          <p:nvPr/>
        </p:nvPicPr>
        <p:blipFill>
          <a:blip r:embed="rId2" cstate="print"/>
          <a:srcRect/>
          <a:stretch>
            <a:fillRect/>
          </a:stretch>
        </p:blipFill>
        <p:spPr bwMode="auto">
          <a:xfrm>
            <a:off x="1752600" y="3886200"/>
            <a:ext cx="5540854" cy="2457450"/>
          </a:xfrm>
          <a:prstGeom prst="rect">
            <a:avLst/>
          </a:prstGeom>
          <a:noFill/>
          <a:ln w="9525">
            <a:noFill/>
            <a:miter lim="800000"/>
            <a:headEnd/>
            <a:tailEnd/>
          </a:ln>
        </p:spPr>
      </p:pic>
    </p:spTree>
    <p:extLst>
      <p:ext uri="{BB962C8B-B14F-4D97-AF65-F5344CB8AC3E}">
        <p14:creationId xmlns="" xmlns:p14="http://schemas.microsoft.com/office/powerpoint/2010/main" val="3490779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SOCS</a:t>
            </a:r>
            <a:endParaRPr lang="en-US" dirty="0"/>
          </a:p>
        </p:txBody>
      </p:sp>
      <p:sp>
        <p:nvSpPr>
          <p:cNvPr id="4" name="Content Placeholder 3"/>
          <p:cNvSpPr>
            <a:spLocks noGrp="1"/>
          </p:cNvSpPr>
          <p:nvPr>
            <p:ph sz="half" idx="1"/>
          </p:nvPr>
        </p:nvSpPr>
        <p:spPr/>
        <p:txBody>
          <a:bodyPr>
            <a:normAutofit/>
          </a:bodyPr>
          <a:lstStyle/>
          <a:p>
            <a:r>
              <a:rPr lang="en-US" sz="5400" dirty="0" smtClean="0"/>
              <a:t>Shape</a:t>
            </a:r>
          </a:p>
          <a:p>
            <a:r>
              <a:rPr lang="en-US" sz="5400" dirty="0" smtClean="0"/>
              <a:t>Outliers</a:t>
            </a:r>
          </a:p>
          <a:p>
            <a:r>
              <a:rPr lang="en-US" sz="5400" dirty="0" smtClean="0"/>
              <a:t>Center</a:t>
            </a:r>
          </a:p>
          <a:p>
            <a:r>
              <a:rPr lang="en-US" sz="5400" dirty="0" smtClean="0"/>
              <a:t>Spread</a:t>
            </a:r>
            <a:endParaRPr lang="en-US" sz="5400" dirty="0"/>
          </a:p>
        </p:txBody>
      </p:sp>
      <p:pic>
        <p:nvPicPr>
          <p:cNvPr id="1026" name="Picture 2"/>
          <p:cNvPicPr>
            <a:picLocks noChangeAspect="1" noChangeArrowheads="1"/>
          </p:cNvPicPr>
          <p:nvPr/>
        </p:nvPicPr>
        <p:blipFill>
          <a:blip r:embed="rId2" cstate="print"/>
          <a:srcRect/>
          <a:stretch>
            <a:fillRect/>
          </a:stretch>
        </p:blipFill>
        <p:spPr bwMode="auto">
          <a:xfrm>
            <a:off x="5339377" y="2057400"/>
            <a:ext cx="3804623" cy="3629025"/>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What do you think?</a:t>
            </a:r>
            <a:endParaRPr lang="en-US" dirty="0"/>
          </a:p>
        </p:txBody>
      </p:sp>
      <p:sp>
        <p:nvSpPr>
          <p:cNvPr id="3" name="Content Placeholder 2"/>
          <p:cNvSpPr>
            <a:spLocks noGrp="1"/>
          </p:cNvSpPr>
          <p:nvPr>
            <p:ph idx="1"/>
          </p:nvPr>
        </p:nvSpPr>
        <p:spPr>
          <a:xfrm>
            <a:off x="457200" y="1600201"/>
            <a:ext cx="8229600" cy="1752600"/>
          </a:xfrm>
        </p:spPr>
        <p:txBody>
          <a:bodyPr>
            <a:normAutofit lnSpcReduction="10000"/>
          </a:bodyPr>
          <a:lstStyle/>
          <a:p>
            <a:r>
              <a:rPr lang="en-US" dirty="0" smtClean="0"/>
              <a:t>Below is a </a:t>
            </a:r>
            <a:r>
              <a:rPr lang="en-US" dirty="0" err="1" smtClean="0"/>
              <a:t>dotplot</a:t>
            </a:r>
            <a:r>
              <a:rPr lang="en-US" dirty="0" smtClean="0"/>
              <a:t> describing the distribution of Mrs. Liao’s class grades on a recent exam. Based on the distribution, which measurements should we use to describe it?</a:t>
            </a:r>
            <a:endParaRPr lang="en-US" dirty="0"/>
          </a:p>
        </p:txBody>
      </p:sp>
      <p:pic>
        <p:nvPicPr>
          <p:cNvPr id="4" name="Picture 2" descr="Yates 02_15"/>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38200" y="3429000"/>
            <a:ext cx="7674972" cy="12192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05530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Distributions</a:t>
            </a:r>
            <a:endParaRPr lang="en-US" dirty="0"/>
          </a:p>
        </p:txBody>
      </p:sp>
      <p:sp>
        <p:nvSpPr>
          <p:cNvPr id="3" name="Content Placeholder 2"/>
          <p:cNvSpPr>
            <a:spLocks noGrp="1"/>
          </p:cNvSpPr>
          <p:nvPr>
            <p:ph idx="1"/>
          </p:nvPr>
        </p:nvSpPr>
        <p:spPr/>
        <p:txBody>
          <a:bodyPr/>
          <a:lstStyle/>
          <a:p>
            <a:r>
              <a:rPr lang="en-US" dirty="0" smtClean="0"/>
              <a:t>How can we effectively answer questions like “Who texts more-males or females”? </a:t>
            </a:r>
            <a:endParaRPr lang="en-US" dirty="0"/>
          </a:p>
        </p:txBody>
      </p:sp>
    </p:spTree>
    <p:extLst>
      <p:ext uri="{BB962C8B-B14F-4D97-AF65-F5344CB8AC3E}">
        <p14:creationId xmlns="" xmlns:p14="http://schemas.microsoft.com/office/powerpoint/2010/main" val="3175961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Distributions</a:t>
            </a:r>
            <a:endParaRPr lang="en-US" dirty="0"/>
          </a:p>
        </p:txBody>
      </p:sp>
      <p:sp>
        <p:nvSpPr>
          <p:cNvPr id="3" name="Content Placeholder 2"/>
          <p:cNvSpPr>
            <a:spLocks noGrp="1"/>
          </p:cNvSpPr>
          <p:nvPr>
            <p:ph idx="1"/>
          </p:nvPr>
        </p:nvSpPr>
        <p:spPr/>
        <p:txBody>
          <a:bodyPr/>
          <a:lstStyle/>
          <a:p>
            <a:r>
              <a:rPr lang="en-US" dirty="0" smtClean="0"/>
              <a:t>Categorical Variables:</a:t>
            </a:r>
          </a:p>
          <a:p>
            <a:pPr lvl="1"/>
            <a:r>
              <a:rPr lang="en-US" dirty="0" smtClean="0"/>
              <a:t>Bar graphs and pie charts</a:t>
            </a:r>
          </a:p>
          <a:p>
            <a:r>
              <a:rPr lang="en-US" dirty="0" smtClean="0"/>
              <a:t>Quantitative Data:</a:t>
            </a:r>
          </a:p>
          <a:p>
            <a:pPr lvl="1"/>
            <a:r>
              <a:rPr lang="en-US" dirty="0" smtClean="0"/>
              <a:t>Histograms, </a:t>
            </a:r>
            <a:r>
              <a:rPr lang="en-US" dirty="0" err="1" smtClean="0"/>
              <a:t>dotplots</a:t>
            </a:r>
            <a:r>
              <a:rPr lang="en-US" dirty="0" smtClean="0"/>
              <a:t>, </a:t>
            </a:r>
            <a:r>
              <a:rPr lang="en-US" dirty="0" err="1" smtClean="0"/>
              <a:t>stemplots</a:t>
            </a:r>
            <a:endParaRPr lang="en-US" dirty="0" smtClean="0"/>
          </a:p>
          <a:p>
            <a:pPr lvl="1"/>
            <a:r>
              <a:rPr lang="en-US" dirty="0" smtClean="0"/>
              <a:t>AND numerical summaries/boxplots</a:t>
            </a:r>
          </a:p>
          <a:p>
            <a:endParaRPr lang="en-US" dirty="0" smtClean="0"/>
          </a:p>
          <a:p>
            <a:pPr lvl="1"/>
            <a:endParaRPr lang="en-US" dirty="0"/>
          </a:p>
        </p:txBody>
      </p:sp>
    </p:spTree>
    <p:extLst>
      <p:ext uri="{BB962C8B-B14F-4D97-AF65-F5344CB8AC3E}">
        <p14:creationId xmlns="" xmlns:p14="http://schemas.microsoft.com/office/powerpoint/2010/main" val="821103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r>
              <a:rPr lang="en-US" dirty="0" smtClean="0"/>
              <a:t>Example</a:t>
            </a:r>
            <a:endParaRPr lang="en-US" dirty="0"/>
          </a:p>
        </p:txBody>
      </p:sp>
      <p:sp>
        <p:nvSpPr>
          <p:cNvPr id="3" name="Content Placeholder 2"/>
          <p:cNvSpPr>
            <a:spLocks noGrp="1"/>
          </p:cNvSpPr>
          <p:nvPr>
            <p:ph idx="1"/>
          </p:nvPr>
        </p:nvSpPr>
        <p:spPr>
          <a:xfrm>
            <a:off x="457200" y="1600201"/>
            <a:ext cx="8229600" cy="1295400"/>
          </a:xfrm>
        </p:spPr>
        <p:txBody>
          <a:bodyPr>
            <a:normAutofit fontScale="85000" lnSpcReduction="10000"/>
          </a:bodyPr>
          <a:lstStyle/>
          <a:p>
            <a:r>
              <a:rPr lang="en-US" dirty="0" smtClean="0"/>
              <a:t>Using the given boxplot below, examine the similarities and differences in poverty levels in state north of the Mississippi River and south of the Mississippi River.</a:t>
            </a:r>
            <a:endParaRPr lang="en-US" dirty="0"/>
          </a:p>
        </p:txBody>
      </p:sp>
      <p:pic>
        <p:nvPicPr>
          <p:cNvPr id="4" name="Picture 2" descr="Yates 02_2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58309" y="2819400"/>
            <a:ext cx="3476969" cy="331946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989159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 xmlns:p14="http://schemas.microsoft.com/office/powerpoint/2010/main" val="285216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Median</a:t>
            </a:r>
            <a:endParaRPr lang="en-US" dirty="0"/>
          </a:p>
        </p:txBody>
      </p:sp>
      <p:sp>
        <p:nvSpPr>
          <p:cNvPr id="3" name="Content Placeholder 2"/>
          <p:cNvSpPr>
            <a:spLocks noGrp="1"/>
          </p:cNvSpPr>
          <p:nvPr>
            <p:ph idx="1"/>
          </p:nvPr>
        </p:nvSpPr>
        <p:spPr/>
        <p:txBody>
          <a:bodyPr>
            <a:normAutofit fontScale="92500"/>
          </a:bodyPr>
          <a:lstStyle/>
          <a:p>
            <a:r>
              <a:rPr lang="en-US" dirty="0" smtClean="0"/>
              <a:t>A method of measuring the center of a distribution</a:t>
            </a:r>
          </a:p>
          <a:p>
            <a:r>
              <a:rPr lang="en-US" dirty="0" smtClean="0"/>
              <a:t>The “middle number” or midpoint in a quantitative data set.</a:t>
            </a:r>
          </a:p>
          <a:p>
            <a:r>
              <a:rPr lang="en-US" dirty="0" smtClean="0"/>
              <a:t>How to find the median:</a:t>
            </a:r>
          </a:p>
          <a:p>
            <a:pPr lvl="1"/>
            <a:r>
              <a:rPr lang="en-US" dirty="0" smtClean="0"/>
              <a:t>Arrange all the observations in order of size, from smallest to largest</a:t>
            </a:r>
          </a:p>
          <a:p>
            <a:pPr lvl="1"/>
            <a:r>
              <a:rPr lang="en-US" dirty="0" smtClean="0"/>
              <a:t>If the number of observations n is odd, the median is the center observation </a:t>
            </a:r>
          </a:p>
          <a:p>
            <a:pPr lvl="1"/>
            <a:r>
              <a:rPr lang="en-US" dirty="0" smtClean="0"/>
              <a:t>If the number of observations is even, the median is the average of the two center observations</a:t>
            </a:r>
          </a:p>
          <a:p>
            <a:pPr lvl="1"/>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4800600" y="381000"/>
            <a:ext cx="3352800" cy="1879042"/>
          </a:xfrm>
          <a:prstGeom prst="rect">
            <a:avLst/>
          </a:prstGeom>
          <a:noFill/>
          <a:ln w="9525">
            <a:noFill/>
            <a:miter lim="800000"/>
            <a:headEnd/>
            <a:tailEnd/>
          </a:ln>
        </p:spPr>
      </p:pic>
    </p:spTree>
    <p:extLst>
      <p:ext uri="{BB962C8B-B14F-4D97-AF65-F5344CB8AC3E}">
        <p14:creationId xmlns="" xmlns:p14="http://schemas.microsoft.com/office/powerpoint/2010/main" val="367438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Quartiles: Measuring Spread</a:t>
            </a:r>
            <a:endParaRPr lang="en-US" dirty="0"/>
          </a:p>
        </p:txBody>
      </p:sp>
      <p:sp>
        <p:nvSpPr>
          <p:cNvPr id="3" name="Content Placeholder 2"/>
          <p:cNvSpPr>
            <a:spLocks noGrp="1"/>
          </p:cNvSpPr>
          <p:nvPr>
            <p:ph idx="1"/>
          </p:nvPr>
        </p:nvSpPr>
        <p:spPr/>
        <p:txBody>
          <a:bodyPr/>
          <a:lstStyle/>
          <a:p>
            <a:r>
              <a:rPr lang="en-US" dirty="0" smtClean="0"/>
              <a:t>How spread out are the data?</a:t>
            </a:r>
          </a:p>
          <a:p>
            <a:pPr lvl="1"/>
            <a:r>
              <a:rPr lang="en-US" dirty="0" smtClean="0"/>
              <a:t>One way to measure spread is are the quartiles:</a:t>
            </a:r>
          </a:p>
          <a:p>
            <a:pPr lvl="1"/>
            <a:r>
              <a:rPr lang="en-US" dirty="0" smtClean="0"/>
              <a:t>Quartiles: one quarter of the observations lie below the quartile and one quarter of the observations lie above the quartile</a:t>
            </a:r>
          </a:p>
          <a:p>
            <a:pPr lvl="1"/>
            <a:endParaRPr lang="en-US" dirty="0" smtClean="0"/>
          </a:p>
          <a:p>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5943600" y="4572000"/>
            <a:ext cx="2828982" cy="1905000"/>
          </a:xfrm>
          <a:prstGeom prst="rect">
            <a:avLst/>
          </a:prstGeom>
          <a:noFill/>
          <a:ln w="9525">
            <a:noFill/>
            <a:miter lim="800000"/>
            <a:headEnd/>
            <a:tailEnd/>
          </a:ln>
        </p:spPr>
      </p:pic>
    </p:spTree>
    <p:extLst>
      <p:ext uri="{BB962C8B-B14F-4D97-AF65-F5344CB8AC3E}">
        <p14:creationId xmlns="" xmlns:p14="http://schemas.microsoft.com/office/powerpoint/2010/main" val="1220366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Quartiles: Q</a:t>
            </a:r>
            <a:r>
              <a:rPr lang="en-US" baseline="-25000" dirty="0" smtClean="0"/>
              <a:t>1</a:t>
            </a:r>
            <a:r>
              <a:rPr lang="en-US" dirty="0" smtClean="0"/>
              <a:t> and Q</a:t>
            </a:r>
            <a:r>
              <a:rPr lang="en-US" baseline="-25000" dirty="0"/>
              <a:t>3</a:t>
            </a:r>
            <a:endParaRPr lang="en-US" dirty="0"/>
          </a:p>
        </p:txBody>
      </p:sp>
      <mc:AlternateContent xmlns:mc="http://schemas.openxmlformats.org/markup-compatibility/2006">
        <mc:Choice xmlns="" xmlns:a14="http://schemas.microsoft.com/office/drawing/2010/main" Requires="a14">
          <p:sp>
            <p:nvSpPr>
              <p:cNvPr id="3" name="Content Placeholder 2"/>
              <p:cNvSpPr>
                <a:spLocks noGrp="1"/>
              </p:cNvSpPr>
              <p:nvPr>
                <p:ph idx="1"/>
              </p:nvPr>
            </p:nvSpPr>
            <p:spPr/>
            <p:txBody>
              <a:bodyPr>
                <a:normAutofit fontScale="92500" lnSpcReduction="20000"/>
              </a:bodyPr>
              <a:lstStyle/>
              <a:p>
                <a:r>
                  <a:rPr lang="en-US" dirty="0" smtClean="0"/>
                  <a:t>To find the quartiles:</a:t>
                </a:r>
              </a:p>
              <a:p>
                <a:pPr lvl="1"/>
                <a:r>
                  <a:rPr lang="en-US" dirty="0" smtClean="0"/>
                  <a:t>Arrange the observations in increasing order and locate the median </a:t>
                </a:r>
                <a:r>
                  <a:rPr lang="en-US" i="1" dirty="0" smtClean="0"/>
                  <a:t>M</a:t>
                </a:r>
                <a:r>
                  <a:rPr lang="en-US" dirty="0" smtClean="0"/>
                  <a:t> in the ordered list of observations.</a:t>
                </a:r>
              </a:p>
              <a:p>
                <a:pPr lvl="1"/>
                <a:r>
                  <a:rPr lang="en-US" dirty="0" smtClean="0"/>
                  <a:t>The </a:t>
                </a:r>
                <a:r>
                  <a:rPr lang="en-US" b="1" dirty="0" smtClean="0"/>
                  <a:t>first quartile Q</a:t>
                </a:r>
                <a:r>
                  <a:rPr lang="en-US" b="1" baseline="-25000" dirty="0" smtClean="0"/>
                  <a:t>1</a:t>
                </a:r>
                <a:r>
                  <a:rPr lang="en-US" b="1" dirty="0" smtClean="0"/>
                  <a:t> </a:t>
                </a:r>
                <a:r>
                  <a:rPr lang="en-US" dirty="0" smtClean="0"/>
                  <a:t>is the median of the observations whose position in the ordered list is to the left of the location of the overall median.</a:t>
                </a:r>
              </a:p>
              <a:p>
                <a:pPr lvl="1"/>
                <a:r>
                  <a:rPr lang="en-US" dirty="0" smtClean="0"/>
                  <a:t>The </a:t>
                </a:r>
                <a:r>
                  <a:rPr lang="en-US" b="1" dirty="0" smtClean="0"/>
                  <a:t>third quartile Q</a:t>
                </a:r>
                <a:r>
                  <a:rPr lang="en-US" b="1" baseline="-25000" dirty="0" smtClean="0"/>
                  <a:t>3</a:t>
                </a:r>
                <a:r>
                  <a:rPr lang="en-US" b="1" dirty="0" smtClean="0"/>
                  <a:t> </a:t>
                </a:r>
                <a:r>
                  <a:rPr lang="en-US" dirty="0" smtClean="0"/>
                  <a:t>is the median of the observations whose position in the ordered list is to the right of the location of the overall median.</a:t>
                </a:r>
              </a:p>
              <a:p>
                <a:pPr lvl="1"/>
                <a:r>
                  <a:rPr lang="en-US" dirty="0" smtClean="0"/>
                  <a:t>The </a:t>
                </a:r>
                <a:r>
                  <a:rPr lang="en-US" b="1" dirty="0" smtClean="0"/>
                  <a:t>Interquartile Range (IQR)</a:t>
                </a:r>
                <a:r>
                  <a:rPr lang="en-US" dirty="0" smtClean="0"/>
                  <a:t> is defined as:</a:t>
                </a:r>
              </a:p>
              <a:p>
                <a:pPr marL="457200" lvl="1" indent="0">
                  <a:buNone/>
                </a:pPr>
                <a:r>
                  <a:rPr lang="en-US" dirty="0"/>
                  <a:t>	</a:t>
                </a:r>
                <a:r>
                  <a:rPr lang="en-US" dirty="0" smtClean="0"/>
                  <a:t>		</a:t>
                </a:r>
                <a14:m>
                  <m:oMath xmlns:m="http://schemas.openxmlformats.org/officeDocument/2006/math">
                    <m:r>
                      <a:rPr lang="en-US" b="0" i="1" smtClean="0">
                        <a:latin typeface="Cambria Math"/>
                      </a:rPr>
                      <m:t>𝐼𝑄𝑅</m:t>
                    </m:r>
                    <m:r>
                      <a:rPr lang="en-US" b="0" i="1" smtClean="0">
                        <a:latin typeface="Cambria Math"/>
                      </a:rPr>
                      <m:t>=</m:t>
                    </m:r>
                    <m:sSub>
                      <m:sSubPr>
                        <m:ctrlPr>
                          <a:rPr lang="en-US" b="0" i="1" smtClean="0">
                            <a:latin typeface="Cambria Math"/>
                          </a:rPr>
                        </m:ctrlPr>
                      </m:sSubPr>
                      <m:e>
                        <m:r>
                          <a:rPr lang="en-US" b="0" i="1" smtClean="0">
                            <a:latin typeface="Cambria Math"/>
                          </a:rPr>
                          <m:t>𝑄</m:t>
                        </m:r>
                      </m:e>
                      <m:sub>
                        <m:r>
                          <a:rPr lang="en-US" b="0" i="1" smtClean="0">
                            <a:latin typeface="Cambria Math"/>
                          </a:rPr>
                          <m:t>3</m:t>
                        </m:r>
                      </m:sub>
                    </m:sSub>
                    <m:r>
                      <a:rPr lang="en-US" b="0" i="1" smtClean="0">
                        <a:latin typeface="Cambria Math"/>
                      </a:rPr>
                      <m:t>−</m:t>
                    </m:r>
                    <m:sSub>
                      <m:sSubPr>
                        <m:ctrlPr>
                          <a:rPr lang="en-US" b="0" i="1" smtClean="0">
                            <a:latin typeface="Cambria Math"/>
                          </a:rPr>
                        </m:ctrlPr>
                      </m:sSubPr>
                      <m:e>
                        <m:r>
                          <a:rPr lang="en-US" b="0" i="1" smtClean="0">
                            <a:latin typeface="Cambria Math"/>
                          </a:rPr>
                          <m:t>𝑄</m:t>
                        </m:r>
                      </m:e>
                      <m:sub>
                        <m:r>
                          <a:rPr lang="en-US" b="0" i="1" smtClean="0">
                            <a:latin typeface="Cambria Math"/>
                          </a:rPr>
                          <m:t>1</m:t>
                        </m:r>
                      </m:sub>
                    </m:sSub>
                  </m:oMath>
                </a14:m>
                <a:endParaRPr lang="en-US" dirty="0" smtClean="0"/>
              </a:p>
              <a:p>
                <a:pPr lvl="1"/>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1481" t="-3504" r="-1333"/>
                </a:stretch>
              </a:blipFill>
            </p:spPr>
            <p:txBody>
              <a:bodyPr/>
              <a:lstStyle/>
              <a:p>
                <a:r>
                  <a:rPr lang="en-US">
                    <a:noFill/>
                  </a:rPr>
                  <a:t> </a:t>
                </a:r>
              </a:p>
            </p:txBody>
          </p:sp>
        </mc:Fallback>
      </mc:AlternateContent>
    </p:spTree>
    <p:extLst>
      <p:ext uri="{BB962C8B-B14F-4D97-AF65-F5344CB8AC3E}">
        <p14:creationId xmlns="" xmlns:p14="http://schemas.microsoft.com/office/powerpoint/2010/main" val="1227471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6019800" cy="1066800"/>
          </a:xfrm>
        </p:spPr>
        <p:txBody>
          <a:bodyPr/>
          <a:lstStyle/>
          <a:p>
            <a:r>
              <a:rPr lang="en-US" dirty="0" smtClean="0"/>
              <a:t>Five Number Summary</a:t>
            </a:r>
            <a:endParaRPr lang="en-US" dirty="0"/>
          </a:p>
        </p:txBody>
      </p:sp>
      <p:sp>
        <p:nvSpPr>
          <p:cNvPr id="3" name="Content Placeholder 2"/>
          <p:cNvSpPr>
            <a:spLocks noGrp="1"/>
          </p:cNvSpPr>
          <p:nvPr>
            <p:ph idx="1"/>
          </p:nvPr>
        </p:nvSpPr>
        <p:spPr/>
        <p:txBody>
          <a:bodyPr/>
          <a:lstStyle/>
          <a:p>
            <a:r>
              <a:rPr lang="en-US" dirty="0" smtClean="0"/>
              <a:t>Consists of:</a:t>
            </a:r>
          </a:p>
          <a:p>
            <a:pPr marL="0" indent="0">
              <a:buNone/>
            </a:pPr>
            <a:endParaRPr lang="en-US" dirty="0" smtClean="0"/>
          </a:p>
        </p:txBody>
      </p:sp>
      <p:sp>
        <p:nvSpPr>
          <p:cNvPr id="4" name="Oval 3"/>
          <p:cNvSpPr/>
          <p:nvPr/>
        </p:nvSpPr>
        <p:spPr>
          <a:xfrm>
            <a:off x="152400" y="3124200"/>
            <a:ext cx="16764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981200" y="3048000"/>
            <a:ext cx="16764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810000" y="3048000"/>
            <a:ext cx="16764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638800" y="3048000"/>
            <a:ext cx="16764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467600" y="3048000"/>
            <a:ext cx="16764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81000" y="3352800"/>
            <a:ext cx="1219200" cy="307777"/>
          </a:xfrm>
          <a:prstGeom prst="rect">
            <a:avLst/>
          </a:prstGeom>
          <a:noFill/>
        </p:spPr>
        <p:txBody>
          <a:bodyPr wrap="square" rtlCol="0">
            <a:spAutoFit/>
          </a:bodyPr>
          <a:lstStyle/>
          <a:p>
            <a:r>
              <a:rPr lang="en-US" sz="1400" b="1" dirty="0" smtClean="0">
                <a:solidFill>
                  <a:schemeClr val="bg1"/>
                </a:solidFill>
              </a:rPr>
              <a:t>Minimum</a:t>
            </a:r>
            <a:endParaRPr lang="en-US" sz="1400" b="1" dirty="0">
              <a:solidFill>
                <a:schemeClr val="bg1"/>
              </a:solidFill>
            </a:endParaRPr>
          </a:p>
        </p:txBody>
      </p:sp>
      <p:sp>
        <p:nvSpPr>
          <p:cNvPr id="10" name="TextBox 9"/>
          <p:cNvSpPr txBox="1"/>
          <p:nvPr/>
        </p:nvSpPr>
        <p:spPr>
          <a:xfrm>
            <a:off x="2514600" y="3276600"/>
            <a:ext cx="609600" cy="461665"/>
          </a:xfrm>
          <a:prstGeom prst="rect">
            <a:avLst/>
          </a:prstGeom>
          <a:noFill/>
        </p:spPr>
        <p:txBody>
          <a:bodyPr wrap="square" rtlCol="0">
            <a:spAutoFit/>
          </a:bodyPr>
          <a:lstStyle/>
          <a:p>
            <a:r>
              <a:rPr lang="en-US" sz="2400" b="1" dirty="0" smtClean="0">
                <a:solidFill>
                  <a:schemeClr val="bg1"/>
                </a:solidFill>
              </a:rPr>
              <a:t>Q</a:t>
            </a:r>
            <a:r>
              <a:rPr lang="en-US" sz="2400" b="1" baseline="-25000" dirty="0" smtClean="0">
                <a:solidFill>
                  <a:schemeClr val="bg1"/>
                </a:solidFill>
              </a:rPr>
              <a:t>1</a:t>
            </a:r>
            <a:endParaRPr lang="en-US" sz="2400" b="1" dirty="0">
              <a:solidFill>
                <a:schemeClr val="bg1"/>
              </a:solidFill>
            </a:endParaRPr>
          </a:p>
        </p:txBody>
      </p:sp>
      <p:sp>
        <p:nvSpPr>
          <p:cNvPr id="11" name="TextBox 10"/>
          <p:cNvSpPr txBox="1"/>
          <p:nvPr/>
        </p:nvSpPr>
        <p:spPr>
          <a:xfrm>
            <a:off x="6172200" y="3276600"/>
            <a:ext cx="609600" cy="461665"/>
          </a:xfrm>
          <a:prstGeom prst="rect">
            <a:avLst/>
          </a:prstGeom>
          <a:noFill/>
        </p:spPr>
        <p:txBody>
          <a:bodyPr wrap="square" rtlCol="0">
            <a:spAutoFit/>
          </a:bodyPr>
          <a:lstStyle/>
          <a:p>
            <a:r>
              <a:rPr lang="en-US" sz="2400" b="1" dirty="0" smtClean="0">
                <a:solidFill>
                  <a:schemeClr val="bg1"/>
                </a:solidFill>
              </a:rPr>
              <a:t>Q</a:t>
            </a:r>
            <a:r>
              <a:rPr lang="en-US" sz="2400" b="1" baseline="-25000" dirty="0">
                <a:solidFill>
                  <a:schemeClr val="bg1"/>
                </a:solidFill>
              </a:rPr>
              <a:t>3</a:t>
            </a:r>
            <a:endParaRPr lang="en-US" sz="2400" b="1" dirty="0">
              <a:solidFill>
                <a:schemeClr val="bg1"/>
              </a:solidFill>
            </a:endParaRPr>
          </a:p>
        </p:txBody>
      </p:sp>
      <p:sp>
        <p:nvSpPr>
          <p:cNvPr id="12" name="TextBox 11"/>
          <p:cNvSpPr txBox="1"/>
          <p:nvPr/>
        </p:nvSpPr>
        <p:spPr>
          <a:xfrm>
            <a:off x="4038600" y="3276600"/>
            <a:ext cx="1219200" cy="400110"/>
          </a:xfrm>
          <a:prstGeom prst="rect">
            <a:avLst/>
          </a:prstGeom>
          <a:noFill/>
        </p:spPr>
        <p:txBody>
          <a:bodyPr wrap="square" rtlCol="0">
            <a:spAutoFit/>
          </a:bodyPr>
          <a:lstStyle/>
          <a:p>
            <a:r>
              <a:rPr lang="en-US" sz="2000" b="1" dirty="0" smtClean="0">
                <a:solidFill>
                  <a:schemeClr val="bg1"/>
                </a:solidFill>
              </a:rPr>
              <a:t>Median</a:t>
            </a:r>
            <a:endParaRPr lang="en-US" sz="2000" b="1" dirty="0">
              <a:solidFill>
                <a:schemeClr val="bg1"/>
              </a:solidFill>
            </a:endParaRPr>
          </a:p>
        </p:txBody>
      </p:sp>
      <p:sp>
        <p:nvSpPr>
          <p:cNvPr id="13" name="TextBox 12"/>
          <p:cNvSpPr txBox="1"/>
          <p:nvPr/>
        </p:nvSpPr>
        <p:spPr>
          <a:xfrm>
            <a:off x="7620000" y="3276600"/>
            <a:ext cx="1339755" cy="338554"/>
          </a:xfrm>
          <a:prstGeom prst="rect">
            <a:avLst/>
          </a:prstGeom>
          <a:noFill/>
        </p:spPr>
        <p:txBody>
          <a:bodyPr wrap="square" rtlCol="0">
            <a:spAutoFit/>
          </a:bodyPr>
          <a:lstStyle/>
          <a:p>
            <a:r>
              <a:rPr lang="en-US" sz="1600" b="1" dirty="0" smtClean="0">
                <a:solidFill>
                  <a:schemeClr val="bg1"/>
                </a:solidFill>
              </a:rPr>
              <a:t>Maximum</a:t>
            </a:r>
            <a:endParaRPr lang="en-US" sz="1600" b="1" dirty="0">
              <a:solidFill>
                <a:schemeClr val="bg1"/>
              </a:solidFill>
            </a:endParaRPr>
          </a:p>
        </p:txBody>
      </p:sp>
      <p:pic>
        <p:nvPicPr>
          <p:cNvPr id="4098" name="Picture 2"/>
          <p:cNvPicPr>
            <a:picLocks noChangeAspect="1" noChangeArrowheads="1"/>
          </p:cNvPicPr>
          <p:nvPr/>
        </p:nvPicPr>
        <p:blipFill>
          <a:blip r:embed="rId2" cstate="print"/>
          <a:srcRect/>
          <a:stretch>
            <a:fillRect/>
          </a:stretch>
        </p:blipFill>
        <p:spPr bwMode="auto">
          <a:xfrm>
            <a:off x="2514600" y="3810000"/>
            <a:ext cx="4410075" cy="2781300"/>
          </a:xfrm>
          <a:prstGeom prst="rect">
            <a:avLst/>
          </a:prstGeom>
          <a:noFill/>
          <a:ln w="9525">
            <a:noFill/>
            <a:miter lim="800000"/>
            <a:headEnd/>
            <a:tailEnd/>
          </a:ln>
        </p:spPr>
      </p:pic>
    </p:spTree>
    <p:extLst>
      <p:ext uri="{BB962C8B-B14F-4D97-AF65-F5344CB8AC3E}">
        <p14:creationId xmlns="" xmlns:p14="http://schemas.microsoft.com/office/powerpoint/2010/main" val="3511946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r>
              <a:rPr lang="en-US" dirty="0" smtClean="0"/>
              <a:t>How Many Text Messages?</a:t>
            </a:r>
            <a:endParaRPr lang="en-US" dirty="0"/>
          </a:p>
        </p:txBody>
      </p:sp>
      <p:sp>
        <p:nvSpPr>
          <p:cNvPr id="3" name="Content Placeholder 2"/>
          <p:cNvSpPr>
            <a:spLocks noGrp="1"/>
          </p:cNvSpPr>
          <p:nvPr>
            <p:ph idx="1"/>
          </p:nvPr>
        </p:nvSpPr>
        <p:spPr>
          <a:xfrm>
            <a:off x="457200" y="1371600"/>
            <a:ext cx="8229600" cy="2895599"/>
          </a:xfrm>
        </p:spPr>
        <p:txBody>
          <a:bodyPr>
            <a:normAutofit fontScale="70000" lnSpcReduction="20000"/>
          </a:bodyPr>
          <a:lstStyle/>
          <a:p>
            <a:r>
              <a:rPr lang="en-US" dirty="0" smtClean="0"/>
              <a:t>In a September 28, 2008, article titled “Letting Our Fingers Do the Talking”, the </a:t>
            </a:r>
            <a:r>
              <a:rPr lang="en-US" i="1" dirty="0" smtClean="0"/>
              <a:t>New York Times</a:t>
            </a:r>
            <a:r>
              <a:rPr lang="en-US" dirty="0" smtClean="0"/>
              <a:t> reported that Americans now send more text messages than they make phone calls. According to a study by Nielsen Mobile, “Teenagers ages 13 to 17 are by far the most prolific </a:t>
            </a:r>
            <a:r>
              <a:rPr lang="en-US" dirty="0" err="1" smtClean="0"/>
              <a:t>texters</a:t>
            </a:r>
            <a:r>
              <a:rPr lang="en-US" dirty="0" smtClean="0"/>
              <a:t>, sending or receiving 1,742 messages a month.” Mr. Brown, a high school statistics teacher, was skeptical of the texting result stated in the article. So he collected data from his first-period statistics class on the number of text messages they had sent and received in the past 24 hours. Here are the data:</a:t>
            </a:r>
          </a:p>
          <a:p>
            <a:pPr marL="0" indent="0">
              <a:buNone/>
            </a:pPr>
            <a:endParaRPr lang="en-US" dirty="0" smtClean="0"/>
          </a:p>
          <a:p>
            <a:pPr marL="0" indent="0">
              <a:buNone/>
            </a:pPr>
            <a:r>
              <a:rPr lang="en-US" dirty="0" smtClean="0"/>
              <a:t>0,  7,  1,  29,  25,  8,  5,  1,  25,  98,  9,  0,  26,  8,  118, 72,  0,  92</a:t>
            </a:r>
          </a:p>
          <a:p>
            <a:pPr marL="0" indent="0">
              <a:buNone/>
            </a:pPr>
            <a:endParaRPr lang="en-US" dirty="0"/>
          </a:p>
        </p:txBody>
      </p:sp>
    </p:spTree>
    <p:extLst>
      <p:ext uri="{BB962C8B-B14F-4D97-AF65-F5344CB8AC3E}">
        <p14:creationId xmlns="" xmlns:p14="http://schemas.microsoft.com/office/powerpoint/2010/main" val="2236842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Outliers</a:t>
            </a:r>
            <a:endParaRPr lang="en-US" dirty="0"/>
          </a:p>
        </p:txBody>
      </p:sp>
      <p:sp>
        <p:nvSpPr>
          <p:cNvPr id="3" name="Content Placeholder 2"/>
          <p:cNvSpPr>
            <a:spLocks noGrp="1"/>
          </p:cNvSpPr>
          <p:nvPr>
            <p:ph idx="1"/>
          </p:nvPr>
        </p:nvSpPr>
        <p:spPr/>
        <p:txBody>
          <a:bodyPr/>
          <a:lstStyle/>
          <a:p>
            <a:r>
              <a:rPr lang="en-US" dirty="0" smtClean="0"/>
              <a:t>Any observation that is 1.5 times the interquartile range (IQR) above Q</a:t>
            </a:r>
            <a:r>
              <a:rPr lang="en-US" baseline="-25000" dirty="0" smtClean="0"/>
              <a:t>3</a:t>
            </a:r>
            <a:r>
              <a:rPr lang="en-US" dirty="0" smtClean="0"/>
              <a:t> or below Q</a:t>
            </a:r>
            <a:r>
              <a:rPr lang="en-US" baseline="-25000" dirty="0" smtClean="0"/>
              <a:t>1</a:t>
            </a:r>
            <a:r>
              <a:rPr lang="en-US" dirty="0" smtClean="0"/>
              <a:t> is considered an outlier.</a:t>
            </a:r>
          </a:p>
          <a:p>
            <a:pPr marL="0" indent="0">
              <a:buNone/>
            </a:pP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6172200" y="3581400"/>
            <a:ext cx="2530277" cy="2328862"/>
          </a:xfrm>
          <a:prstGeom prst="rect">
            <a:avLst/>
          </a:prstGeom>
          <a:noFill/>
          <a:ln w="9525">
            <a:noFill/>
            <a:miter lim="800000"/>
            <a:headEnd/>
            <a:tailEnd/>
          </a:ln>
        </p:spPr>
      </p:pic>
    </p:spTree>
    <p:extLst>
      <p:ext uri="{BB962C8B-B14F-4D97-AF65-F5344CB8AC3E}">
        <p14:creationId xmlns="" xmlns:p14="http://schemas.microsoft.com/office/powerpoint/2010/main" val="49559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Boxplots</a:t>
            </a:r>
            <a:endParaRPr lang="en-US" dirty="0"/>
          </a:p>
        </p:txBody>
      </p:sp>
      <p:sp>
        <p:nvSpPr>
          <p:cNvPr id="3" name="Content Placeholder 2"/>
          <p:cNvSpPr>
            <a:spLocks noGrp="1"/>
          </p:cNvSpPr>
          <p:nvPr>
            <p:ph idx="1"/>
          </p:nvPr>
        </p:nvSpPr>
        <p:spPr>
          <a:xfrm>
            <a:off x="457200" y="1600200"/>
            <a:ext cx="4876800" cy="4525963"/>
          </a:xfrm>
        </p:spPr>
        <p:txBody>
          <a:bodyPr>
            <a:normAutofit fontScale="92500" lnSpcReduction="20000"/>
          </a:bodyPr>
          <a:lstStyle/>
          <a:p>
            <a:r>
              <a:rPr lang="en-US" dirty="0" smtClean="0"/>
              <a:t>A boxplot is a graph of the five-number summary:</a:t>
            </a:r>
          </a:p>
          <a:p>
            <a:pPr lvl="1"/>
            <a:r>
              <a:rPr lang="en-US" dirty="0" smtClean="0"/>
              <a:t>A central box is drawn from the first quartile to the third quartile.</a:t>
            </a:r>
          </a:p>
          <a:p>
            <a:pPr lvl="1"/>
            <a:r>
              <a:rPr lang="en-US" dirty="0" smtClean="0"/>
              <a:t>A line in the box marks the median.</a:t>
            </a:r>
          </a:p>
          <a:p>
            <a:pPr lvl="1"/>
            <a:r>
              <a:rPr lang="en-US" dirty="0" smtClean="0"/>
              <a:t>Lines extend from the box out to the smallest and largest observations that are not outliers.</a:t>
            </a:r>
          </a:p>
          <a:p>
            <a:pPr lvl="1"/>
            <a:r>
              <a:rPr lang="en-US" dirty="0" smtClean="0"/>
              <a:t>But… How do we identify the outliers?</a:t>
            </a:r>
            <a:endParaRPr lang="en-US" dirty="0"/>
          </a:p>
        </p:txBody>
      </p:sp>
      <p:pic>
        <p:nvPicPr>
          <p:cNvPr id="4" name="Picture 2" descr="Yates 02_1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562600" y="1676400"/>
            <a:ext cx="3267075" cy="23151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9325250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436</TotalTime>
  <Words>967</Words>
  <Application>Microsoft Office PowerPoint</Application>
  <PresentationFormat>On-screen Show (4:3)</PresentationFormat>
  <Paragraphs>99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Urban</vt:lpstr>
      <vt:lpstr>Describing Distributions with Numbers</vt:lpstr>
      <vt:lpstr>SOCS</vt:lpstr>
      <vt:lpstr>Median</vt:lpstr>
      <vt:lpstr>Quartiles: Measuring Spread</vt:lpstr>
      <vt:lpstr>Quartiles: Q1 and Q3</vt:lpstr>
      <vt:lpstr>Five Number Summary</vt:lpstr>
      <vt:lpstr>How Many Text Messages?</vt:lpstr>
      <vt:lpstr>Outliers</vt:lpstr>
      <vt:lpstr>Boxplots</vt:lpstr>
      <vt:lpstr>Slide 10</vt:lpstr>
      <vt:lpstr>Try this one!</vt:lpstr>
      <vt:lpstr>Another Center?</vt:lpstr>
      <vt:lpstr>Let’s See How the Median is Resistant</vt:lpstr>
      <vt:lpstr>Is there a Measure of Spread that is Not Resistant?</vt:lpstr>
      <vt:lpstr>How to Calculate Standard Deviation</vt:lpstr>
      <vt:lpstr>One Time!</vt:lpstr>
      <vt:lpstr>Using Technology</vt:lpstr>
      <vt:lpstr>When to Use Each Description</vt:lpstr>
      <vt:lpstr>When to Use Each Description</vt:lpstr>
      <vt:lpstr>What do you think?</vt:lpstr>
      <vt:lpstr>Comparing Distributions</vt:lpstr>
      <vt:lpstr>Comparing Distributions</vt:lpstr>
      <vt:lpstr>Example</vt:lpstr>
      <vt:lpstr>Slide 24</vt:lpstr>
    </vt:vector>
  </TitlesOfParts>
  <Company>Monmouth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Describing Distributions with Numbers</dc:title>
  <dc:creator>Casie Illig</dc:creator>
  <cp:lastModifiedBy>cillig</cp:lastModifiedBy>
  <cp:revision>45</cp:revision>
  <dcterms:created xsi:type="dcterms:W3CDTF">2016-09-18T21:23:29Z</dcterms:created>
  <dcterms:modified xsi:type="dcterms:W3CDTF">2017-10-10T12:58:41Z</dcterms:modified>
</cp:coreProperties>
</file>