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8"/>
  </p:notesMasterIdLst>
  <p:sldIdLst>
    <p:sldId id="282" r:id="rId2"/>
    <p:sldId id="291" r:id="rId3"/>
    <p:sldId id="261" r:id="rId4"/>
    <p:sldId id="283" r:id="rId5"/>
    <p:sldId id="272" r:id="rId6"/>
    <p:sldId id="284" r:id="rId7"/>
    <p:sldId id="263" r:id="rId8"/>
    <p:sldId id="292" r:id="rId9"/>
    <p:sldId id="285" r:id="rId10"/>
    <p:sldId id="293" r:id="rId11"/>
    <p:sldId id="295" r:id="rId12"/>
    <p:sldId id="275" r:id="rId13"/>
    <p:sldId id="298" r:id="rId14"/>
    <p:sldId id="299" r:id="rId15"/>
    <p:sldId id="300" r:id="rId16"/>
    <p:sldId id="294" r:id="rId17"/>
    <p:sldId id="281" r:id="rId18"/>
    <p:sldId id="296" r:id="rId19"/>
    <p:sldId id="297" r:id="rId20"/>
    <p:sldId id="301" r:id="rId21"/>
    <p:sldId id="302" r:id="rId22"/>
    <p:sldId id="286" r:id="rId23"/>
    <p:sldId id="287" r:id="rId24"/>
    <p:sldId id="308" r:id="rId25"/>
    <p:sldId id="276" r:id="rId26"/>
    <p:sldId id="303" r:id="rId27"/>
    <p:sldId id="277" r:id="rId28"/>
    <p:sldId id="304" r:id="rId29"/>
    <p:sldId id="278" r:id="rId30"/>
    <p:sldId id="309" r:id="rId31"/>
    <p:sldId id="279" r:id="rId32"/>
    <p:sldId id="305" r:id="rId33"/>
    <p:sldId id="289" r:id="rId34"/>
    <p:sldId id="306" r:id="rId35"/>
    <p:sldId id="307" r:id="rId36"/>
    <p:sldId id="270" r:id="rId3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1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232442-390C-47ED-9DF2-2CF24BC59558}" type="datetime1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C996D4A-B1B5-4EB4-BFC0-752A57150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5.1 Correlation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Statistics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0D4D161-8B91-48B2-918E-BF9F58647A11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E21DD4-909C-4006-B4C7-0E02AA4E8AAC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Lucida Grande"/>
              <a:ea typeface="Geneva"/>
              <a:cs typeface="Geneva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ED2C9B-12BC-44DA-AB4A-CFC91E470A0F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DC6EA1D-83DC-45D6-A105-26F5F7EEB813}" type="datetime1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22293-A138-4A7A-AD40-1EB9755BBD19}" type="datetime1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3D601-9DE8-4BE5-9EEC-7F30D7EB3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98474-9E23-42A9-8413-0F3681551F6C}" type="datetime1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B6150-C046-4212-86FE-1DA811C53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0DC2A-95B2-46BE-8FE0-2B610DBE3BD5}" type="datetime1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AE4EA-6F2F-4A1E-B381-8E0C81F4E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0F351-1216-4AE9-901C-5C7036EB5C10}" type="datetime1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3989388" y="3370263"/>
            <a:ext cx="220662" cy="3698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7B188-4CE6-4630-B271-72BA34BB4998}" type="datetime1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2D84B-43C5-46CA-883A-9B868D732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327025" y="4632325"/>
            <a:ext cx="220663" cy="369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8F3CD-C2F4-41BC-B938-524CFDA53382}" type="datetime1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2ABE4-DD3B-4336-B05B-C04357313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888F4D6-E5C3-43CA-8792-0D5C7EB2CC30}" type="datetime1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7C879-B7BC-4DB9-89FD-2151D70B0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9837328-DFF1-4FD7-91D3-7B9D01D4F281}" type="datetime1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658B2-B2BB-4D5A-A1F9-269D0B2EB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749800" y="3370263"/>
            <a:ext cx="220663" cy="3698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2FBD3-9449-4C39-8222-AC99310620D7}" type="datetime1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BA0FF-284C-490E-A554-F56DD4F34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89C75-97F4-40F0-A482-EA2717E2B4C3}" type="datetime1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D3827-D9AB-4958-9F00-49C1472FC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EE519-58AF-46C9-8FB4-40EA027401D5}" type="datetime1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CDCF7-7492-45D6-AA0E-8213DBE03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 rot="16200000">
            <a:off x="8593932" y="561181"/>
            <a:ext cx="260350" cy="5540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D67E5-0CAD-4F13-8A31-B38F96E92DE7}" type="datetime1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AC249-F975-45BB-90D4-FABDDDFD3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76250"/>
            <a:ext cx="7086600" cy="1276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A3F87-7086-4709-BCE4-748B2434E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85F81-DA83-4D9F-AB95-4387AE922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5102F-2707-46AE-8879-239B36C3F294}" type="datetime1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2F980-0BF8-45CD-B84E-DBA4E8413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E3D1C2E-A771-4D20-A7CF-FA7317C53443}" type="datetime1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003425" y="3111500"/>
            <a:ext cx="260350" cy="6143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609804-5BC7-49CA-9AB7-F279C7D4871E}" type="datetime1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E4641-2635-439A-8E85-3E2AEB8FD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EDCCE-CC10-4460-AA00-DBC272D652E9}" type="datetime1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B625A-05FF-4428-AF63-D1ED06C89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4EABC-30D4-420D-A716-1DEBB58A63DE}" type="datetime1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B8BA7-8BB7-4C79-91E9-CC372D111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4262E-034B-4700-A482-CF5972EC5B9B}" type="datetime1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1D903-E7F2-4B49-A1CA-53D3B121E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6EF5B-5B3B-488D-9FE5-ED9B6CC4DA15}" type="datetime1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4312-ED96-4E29-909D-4C01F7CE3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B45021D4-76F9-4C85-B0BE-A6C47BDD2D1E}" type="datetime1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FC5F1D0-5583-45C3-A32C-D2C8CC846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1" r:id="rId1"/>
    <p:sldLayoutId id="2147484582" r:id="rId2"/>
    <p:sldLayoutId id="2147484583" r:id="rId3"/>
    <p:sldLayoutId id="2147484584" r:id="rId4"/>
    <p:sldLayoutId id="2147484585" r:id="rId5"/>
    <p:sldLayoutId id="2147484586" r:id="rId6"/>
    <p:sldLayoutId id="2147484587" r:id="rId7"/>
    <p:sldLayoutId id="2147484588" r:id="rId8"/>
    <p:sldLayoutId id="2147484589" r:id="rId9"/>
    <p:sldLayoutId id="2147484590" r:id="rId10"/>
    <p:sldLayoutId id="2147484591" r:id="rId11"/>
    <p:sldLayoutId id="2147484592" r:id="rId12"/>
    <p:sldLayoutId id="2147484593" r:id="rId13"/>
    <p:sldLayoutId id="2147484594" r:id="rId14"/>
    <p:sldLayoutId id="2147484595" r:id="rId15"/>
    <p:sldLayoutId id="2147484596" r:id="rId16"/>
    <p:sldLayoutId id="2147484597" r:id="rId17"/>
    <p:sldLayoutId id="2147484598" r:id="rId18"/>
    <p:sldLayoutId id="2147484599" r:id="rId19"/>
    <p:sldLayoutId id="2147484600" r:id="rId20"/>
    <p:sldLayoutId id="2147484601" r:id="rId21"/>
    <p:sldLayoutId id="2147484602" r:id="rId2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2000" kern="1200">
          <a:solidFill>
            <a:srgbClr val="595959"/>
          </a:solidFill>
          <a:latin typeface="+mn-lt"/>
          <a:ea typeface="ＭＳ Ｐゴシック" charset="-128"/>
          <a:cs typeface="ＭＳ Ｐゴシック" charset="-128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C7EEEC"/>
        </a:buClr>
        <a:buSzPct val="75000"/>
        <a:buFont typeface="Wingdings" charset="2"/>
        <a:buChar char="n"/>
        <a:defRPr sz="2800" kern="1200">
          <a:solidFill>
            <a:srgbClr val="595959"/>
          </a:solidFill>
          <a:latin typeface="+mn-lt"/>
          <a:ea typeface="ＭＳ Ｐゴシック" charset="-128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2400" kern="1200">
          <a:solidFill>
            <a:srgbClr val="595959"/>
          </a:solidFill>
          <a:latin typeface="+mn-lt"/>
          <a:ea typeface="ＭＳ Ｐゴシック" charset="-128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C7EEEC"/>
        </a:buClr>
        <a:buSzPct val="75000"/>
        <a:buFont typeface="Wingdings" charset="2"/>
        <a:buChar char="n"/>
        <a:defRPr sz="2000" kern="1200">
          <a:solidFill>
            <a:srgbClr val="595959"/>
          </a:solidFill>
          <a:latin typeface="+mn-lt"/>
          <a:ea typeface="ＭＳ Ｐゴシック" charset="-128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2000" kern="1200">
          <a:solidFill>
            <a:srgbClr val="595959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6"/>
          <p:cNvSpPr>
            <a:spLocks noGrp="1"/>
          </p:cNvSpPr>
          <p:nvPr>
            <p:ph type="title"/>
          </p:nvPr>
        </p:nvSpPr>
        <p:spPr>
          <a:xfrm>
            <a:off x="1041009" y="0"/>
            <a:ext cx="7104185" cy="1362075"/>
          </a:xfrm>
        </p:spPr>
        <p:txBody>
          <a:bodyPr/>
          <a:lstStyle/>
          <a:p>
            <a:pPr algn="ctr"/>
            <a:r>
              <a:rPr lang="en-US" sz="5400" b="1" u="sng" dirty="0" smtClean="0">
                <a:ea typeface="ＭＳ Ｐゴシック" pitchFamily="-111" charset="-128"/>
              </a:rPr>
              <a:t>Chapter 4</a:t>
            </a:r>
          </a:p>
        </p:txBody>
      </p:sp>
      <p:sp>
        <p:nvSpPr>
          <p:cNvPr id="24579" name="Text Placeholder 7"/>
          <p:cNvSpPr>
            <a:spLocks noGrp="1"/>
          </p:cNvSpPr>
          <p:nvPr>
            <p:ph type="body" idx="1"/>
          </p:nvPr>
        </p:nvSpPr>
        <p:spPr>
          <a:xfrm>
            <a:off x="590843" y="1420837"/>
            <a:ext cx="8229600" cy="4121578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smtClean="0">
                <a:ea typeface="ＭＳ Ｐゴシック" pitchFamily="-111" charset="-128"/>
              </a:rPr>
              <a:t>Describing Relationships </a:t>
            </a:r>
          </a:p>
          <a:p>
            <a:pPr algn="ctr"/>
            <a:endParaRPr lang="en-US" sz="3200" dirty="0" smtClean="0">
              <a:ea typeface="ＭＳ Ｐゴシック" pitchFamily="-111" charset="-128"/>
            </a:endParaRPr>
          </a:p>
          <a:p>
            <a:pPr algn="ctr"/>
            <a:r>
              <a:rPr lang="en-US" sz="3400" dirty="0" smtClean="0">
                <a:ea typeface="ＭＳ Ｐゴシック" pitchFamily="-111" charset="-128"/>
              </a:rPr>
              <a:t>Section 4.1-Scatterplots and Correlation</a:t>
            </a:r>
          </a:p>
          <a:p>
            <a:pPr algn="ctr"/>
            <a:endParaRPr lang="en-US" sz="3400" dirty="0" smtClean="0">
              <a:ea typeface="ＭＳ Ｐゴシック" pitchFamily="-111" charset="-128"/>
            </a:endParaRPr>
          </a:p>
          <a:p>
            <a:pPr algn="ctr"/>
            <a:r>
              <a:rPr lang="en-US" sz="3400" dirty="0" smtClean="0">
                <a:ea typeface="ＭＳ Ｐゴシック" pitchFamily="-111" charset="-128"/>
              </a:rPr>
              <a:t>Section 4.2 Regression and Prediction </a:t>
            </a:r>
          </a:p>
          <a:p>
            <a:endParaRPr lang="en-US" sz="3200" dirty="0" smtClean="0">
              <a:ea typeface="ＭＳ Ｐゴシック" pitchFamily="-111" charset="-128"/>
            </a:endParaRPr>
          </a:p>
        </p:txBody>
      </p:sp>
      <p:pic>
        <p:nvPicPr>
          <p:cNvPr id="4" name="Picture 3" descr="scatter plo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487" y="4516782"/>
            <a:ext cx="3191975" cy="17709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Interpreting a </a:t>
            </a:r>
            <a:r>
              <a:rPr lang="en-US" sz="4000" dirty="0" err="1" smtClean="0">
                <a:solidFill>
                  <a:schemeClr val="tx1"/>
                </a:solidFill>
              </a:rPr>
              <a:t>Scatterplot</a:t>
            </a: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082" y="533400"/>
            <a:ext cx="8690317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Look at overall pattern showing form, direction, and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strength of the relationship 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Then look for outliers or other deviations from this pattern. </a:t>
            </a:r>
            <a:br>
              <a:rPr lang="en-US" sz="2600" dirty="0" smtClean="0">
                <a:solidFill>
                  <a:schemeClr val="tx1"/>
                </a:solidFill>
              </a:rPr>
            </a:br>
            <a:endParaRPr lang="en-US" sz="2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Form</a:t>
            </a:r>
            <a:r>
              <a:rPr lang="en-US" sz="2600" dirty="0" smtClean="0">
                <a:solidFill>
                  <a:schemeClr val="tx1"/>
                </a:solidFill>
              </a:rPr>
              <a:t>:  linear relationships, curved relationships, clusters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Direction</a:t>
            </a:r>
            <a:r>
              <a:rPr lang="en-US" sz="2600" dirty="0" smtClean="0">
                <a:solidFill>
                  <a:schemeClr val="tx1"/>
                </a:solidFill>
              </a:rPr>
              <a:t>:  Positive Association or Negative Association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(association is the same as correlation)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Strength</a:t>
            </a:r>
            <a:r>
              <a:rPr lang="en-US" sz="2600" dirty="0" smtClean="0">
                <a:solidFill>
                  <a:schemeClr val="tx1"/>
                </a:solidFill>
              </a:rPr>
              <a:t>:  determined by how closely the points in the </a:t>
            </a:r>
            <a:r>
              <a:rPr lang="en-US" sz="2600" dirty="0" err="1" smtClean="0">
                <a:solidFill>
                  <a:schemeClr val="tx1"/>
                </a:solidFill>
              </a:rPr>
              <a:t>scatterplot</a:t>
            </a:r>
            <a:r>
              <a:rPr lang="en-US" sz="2600" dirty="0" smtClean="0">
                <a:solidFill>
                  <a:schemeClr val="tx1"/>
                </a:solidFill>
              </a:rPr>
              <a:t> follow a clear form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2"/>
          <p:cNvSpPr>
            <a:spLocks noChangeShapeType="1"/>
          </p:cNvSpPr>
          <p:nvPr/>
        </p:nvSpPr>
        <p:spPr bwMode="auto">
          <a:xfrm>
            <a:off x="1143000" y="47244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15" name="Oval 3"/>
          <p:cNvSpPr>
            <a:spLocks noChangeArrowheads="1"/>
          </p:cNvSpPr>
          <p:nvPr/>
        </p:nvSpPr>
        <p:spPr bwMode="auto">
          <a:xfrm rot="-7282380">
            <a:off x="2743201" y="5791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 rot="-7282380">
            <a:off x="1371600" y="4953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 rot="-7282380">
            <a:off x="3124201" y="5791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 rot="-7282380">
            <a:off x="1752600" y="4800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 rot="-7282380">
            <a:off x="2514600" y="5486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20" name="Oval 8"/>
          <p:cNvSpPr>
            <a:spLocks noChangeArrowheads="1"/>
          </p:cNvSpPr>
          <p:nvPr/>
        </p:nvSpPr>
        <p:spPr bwMode="auto">
          <a:xfrm rot="-7282380">
            <a:off x="2819400" y="5638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21" name="Oval 9"/>
          <p:cNvSpPr>
            <a:spLocks noChangeArrowheads="1"/>
          </p:cNvSpPr>
          <p:nvPr/>
        </p:nvSpPr>
        <p:spPr bwMode="auto">
          <a:xfrm rot="-7282380">
            <a:off x="21336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22" name="Oval 10"/>
          <p:cNvSpPr>
            <a:spLocks noChangeArrowheads="1"/>
          </p:cNvSpPr>
          <p:nvPr/>
        </p:nvSpPr>
        <p:spPr bwMode="auto">
          <a:xfrm rot="-7282380">
            <a:off x="1295401" y="4724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23" name="Oval 11"/>
          <p:cNvSpPr>
            <a:spLocks noChangeArrowheads="1"/>
          </p:cNvSpPr>
          <p:nvPr/>
        </p:nvSpPr>
        <p:spPr bwMode="auto">
          <a:xfrm rot="-7282380">
            <a:off x="1600201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24" name="Oval 12"/>
          <p:cNvSpPr>
            <a:spLocks noChangeArrowheads="1"/>
          </p:cNvSpPr>
          <p:nvPr/>
        </p:nvSpPr>
        <p:spPr bwMode="auto">
          <a:xfrm rot="-7282380">
            <a:off x="1905001" y="5181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vert="eaVert" wrap="none" lIns="91430" tIns="45715" rIns="91430" bIns="45715" anchor="ctr"/>
          <a:lstStyle/>
          <a:p>
            <a:pPr algn="ctr"/>
            <a:endParaRPr lang="en-US" sz="2400" dirty="0"/>
          </a:p>
        </p:txBody>
      </p:sp>
      <p:sp>
        <p:nvSpPr>
          <p:cNvPr id="38925" name="Oval 13"/>
          <p:cNvSpPr>
            <a:spLocks noChangeArrowheads="1"/>
          </p:cNvSpPr>
          <p:nvPr/>
        </p:nvSpPr>
        <p:spPr bwMode="auto">
          <a:xfrm rot="-7282380">
            <a:off x="2438400" y="5715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26" name="Oval 14"/>
          <p:cNvSpPr>
            <a:spLocks noChangeArrowheads="1"/>
          </p:cNvSpPr>
          <p:nvPr/>
        </p:nvSpPr>
        <p:spPr bwMode="auto">
          <a:xfrm rot="-7282380">
            <a:off x="2362201" y="5257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27" name="Oval 15"/>
          <p:cNvSpPr>
            <a:spLocks noChangeArrowheads="1"/>
          </p:cNvSpPr>
          <p:nvPr/>
        </p:nvSpPr>
        <p:spPr bwMode="auto">
          <a:xfrm rot="-7282380">
            <a:off x="2133600" y="5410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685801" y="4465639"/>
            <a:ext cx="354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US" sz="2000" dirty="0"/>
              <a:t>Y</a:t>
            </a:r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>
            <a:off x="1143000" y="6172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3405188" y="6065839"/>
            <a:ext cx="35401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 flipH="1">
            <a:off x="1143000" y="24384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32" name="Oval 20"/>
          <p:cNvSpPr>
            <a:spLocks noChangeArrowheads="1"/>
          </p:cNvSpPr>
          <p:nvPr/>
        </p:nvSpPr>
        <p:spPr bwMode="auto">
          <a:xfrm rot="-7282380">
            <a:off x="1219201" y="3657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33" name="Oval 21"/>
          <p:cNvSpPr>
            <a:spLocks noChangeArrowheads="1"/>
          </p:cNvSpPr>
          <p:nvPr/>
        </p:nvSpPr>
        <p:spPr bwMode="auto">
          <a:xfrm rot="-7282380">
            <a:off x="1447800" y="3352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34" name="Oval 22"/>
          <p:cNvSpPr>
            <a:spLocks noChangeArrowheads="1"/>
          </p:cNvSpPr>
          <p:nvPr/>
        </p:nvSpPr>
        <p:spPr bwMode="auto">
          <a:xfrm rot="-7282380">
            <a:off x="3124201" y="2286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35" name="Oval 23"/>
          <p:cNvSpPr>
            <a:spLocks noChangeArrowheads="1"/>
          </p:cNvSpPr>
          <p:nvPr/>
        </p:nvSpPr>
        <p:spPr bwMode="auto">
          <a:xfrm rot="-7282380">
            <a:off x="3276600" y="2667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36" name="Oval 24"/>
          <p:cNvSpPr>
            <a:spLocks noChangeArrowheads="1"/>
          </p:cNvSpPr>
          <p:nvPr/>
        </p:nvSpPr>
        <p:spPr bwMode="auto">
          <a:xfrm rot="-7282380">
            <a:off x="1676401" y="3505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37" name="Oval 25"/>
          <p:cNvSpPr>
            <a:spLocks noChangeArrowheads="1"/>
          </p:cNvSpPr>
          <p:nvPr/>
        </p:nvSpPr>
        <p:spPr bwMode="auto">
          <a:xfrm rot="-7282380">
            <a:off x="3429001" y="2438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38" name="Oval 26"/>
          <p:cNvSpPr>
            <a:spLocks noChangeArrowheads="1"/>
          </p:cNvSpPr>
          <p:nvPr/>
        </p:nvSpPr>
        <p:spPr bwMode="auto">
          <a:xfrm rot="-7282380">
            <a:off x="2590800" y="2971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39" name="Oval 27"/>
          <p:cNvSpPr>
            <a:spLocks noChangeArrowheads="1"/>
          </p:cNvSpPr>
          <p:nvPr/>
        </p:nvSpPr>
        <p:spPr bwMode="auto">
          <a:xfrm rot="-7282380">
            <a:off x="2590800" y="2667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40" name="Oval 28"/>
          <p:cNvSpPr>
            <a:spLocks noChangeArrowheads="1"/>
          </p:cNvSpPr>
          <p:nvPr/>
        </p:nvSpPr>
        <p:spPr bwMode="auto">
          <a:xfrm rot="-7282380">
            <a:off x="2971800" y="2667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41" name="Oval 29"/>
          <p:cNvSpPr>
            <a:spLocks noChangeArrowheads="1"/>
          </p:cNvSpPr>
          <p:nvPr/>
        </p:nvSpPr>
        <p:spPr bwMode="auto">
          <a:xfrm rot="-7282380">
            <a:off x="2286001" y="2819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42" name="Oval 30"/>
          <p:cNvSpPr>
            <a:spLocks noChangeArrowheads="1"/>
          </p:cNvSpPr>
          <p:nvPr/>
        </p:nvSpPr>
        <p:spPr bwMode="auto">
          <a:xfrm rot="-7282380">
            <a:off x="1676401" y="3200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43" name="Oval 31"/>
          <p:cNvSpPr>
            <a:spLocks noChangeArrowheads="1"/>
          </p:cNvSpPr>
          <p:nvPr/>
        </p:nvSpPr>
        <p:spPr bwMode="auto">
          <a:xfrm rot="-7282380">
            <a:off x="1905001" y="3082925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vert="eaVert" wrap="none" lIns="91430" tIns="45715" rIns="91430" bIns="45715" anchor="ctr"/>
          <a:lstStyle/>
          <a:p>
            <a:pPr algn="ctr"/>
            <a:endParaRPr lang="en-US" sz="2400" dirty="0"/>
          </a:p>
        </p:txBody>
      </p:sp>
      <p:sp>
        <p:nvSpPr>
          <p:cNvPr id="38944" name="Oval 32"/>
          <p:cNvSpPr>
            <a:spLocks noChangeArrowheads="1"/>
          </p:cNvSpPr>
          <p:nvPr/>
        </p:nvSpPr>
        <p:spPr bwMode="auto">
          <a:xfrm rot="-7282380">
            <a:off x="2819400" y="2971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45" name="Oval 33"/>
          <p:cNvSpPr>
            <a:spLocks noChangeArrowheads="1"/>
          </p:cNvSpPr>
          <p:nvPr/>
        </p:nvSpPr>
        <p:spPr bwMode="auto">
          <a:xfrm rot="-7282380">
            <a:off x="2286001" y="3048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46" name="Oval 34"/>
          <p:cNvSpPr>
            <a:spLocks noChangeArrowheads="1"/>
          </p:cNvSpPr>
          <p:nvPr/>
        </p:nvSpPr>
        <p:spPr bwMode="auto">
          <a:xfrm rot="-7282380">
            <a:off x="2057401" y="3352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47" name="Text Box 35"/>
          <p:cNvSpPr txBox="1">
            <a:spLocks noChangeArrowheads="1"/>
          </p:cNvSpPr>
          <p:nvPr/>
        </p:nvSpPr>
        <p:spPr bwMode="auto">
          <a:xfrm>
            <a:off x="685801" y="2255839"/>
            <a:ext cx="354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US" sz="2000" dirty="0"/>
              <a:t>Y</a:t>
            </a:r>
          </a:p>
        </p:txBody>
      </p:sp>
      <p:sp>
        <p:nvSpPr>
          <p:cNvPr id="38948" name="Line 36"/>
          <p:cNvSpPr>
            <a:spLocks noChangeShapeType="1"/>
          </p:cNvSpPr>
          <p:nvPr/>
        </p:nvSpPr>
        <p:spPr bwMode="auto">
          <a:xfrm>
            <a:off x="1143000" y="39624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49" name="Text Box 37"/>
          <p:cNvSpPr txBox="1">
            <a:spLocks noChangeArrowheads="1"/>
          </p:cNvSpPr>
          <p:nvPr/>
        </p:nvSpPr>
        <p:spPr bwMode="auto">
          <a:xfrm>
            <a:off x="3405188" y="3856039"/>
            <a:ext cx="35401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38950" name="Rectangle 38"/>
          <p:cNvSpPr>
            <a:spLocks noChangeArrowheads="1"/>
          </p:cNvSpPr>
          <p:nvPr/>
        </p:nvSpPr>
        <p:spPr bwMode="auto">
          <a:xfrm>
            <a:off x="4343400" y="1371600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33" tIns="42667" rIns="85333" bIns="42667"/>
          <a:lstStyle/>
          <a:p>
            <a:pPr marL="342865" indent="-342865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3200" dirty="0">
              <a:latin typeface="Tahoma" pitchFamily="34" charset="0"/>
            </a:endParaRPr>
          </a:p>
        </p:txBody>
      </p:sp>
      <p:sp>
        <p:nvSpPr>
          <p:cNvPr id="38951" name="Line 39"/>
          <p:cNvSpPr>
            <a:spLocks noChangeShapeType="1"/>
          </p:cNvSpPr>
          <p:nvPr/>
        </p:nvSpPr>
        <p:spPr bwMode="auto">
          <a:xfrm>
            <a:off x="5943600" y="47244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52" name="Oval 40"/>
          <p:cNvSpPr>
            <a:spLocks noChangeArrowheads="1"/>
          </p:cNvSpPr>
          <p:nvPr/>
        </p:nvSpPr>
        <p:spPr bwMode="auto">
          <a:xfrm rot="-7282380">
            <a:off x="60960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53" name="Oval 41"/>
          <p:cNvSpPr>
            <a:spLocks noChangeArrowheads="1"/>
          </p:cNvSpPr>
          <p:nvPr/>
        </p:nvSpPr>
        <p:spPr bwMode="auto">
          <a:xfrm rot="-7282380">
            <a:off x="6096000" y="4648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54" name="Oval 42"/>
          <p:cNvSpPr>
            <a:spLocks noChangeArrowheads="1"/>
          </p:cNvSpPr>
          <p:nvPr/>
        </p:nvSpPr>
        <p:spPr bwMode="auto">
          <a:xfrm rot="-7282380">
            <a:off x="6553200" y="5257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55" name="Oval 43"/>
          <p:cNvSpPr>
            <a:spLocks noChangeArrowheads="1"/>
          </p:cNvSpPr>
          <p:nvPr/>
        </p:nvSpPr>
        <p:spPr bwMode="auto">
          <a:xfrm rot="-7282380">
            <a:off x="7391401" y="5867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56" name="Oval 44"/>
          <p:cNvSpPr>
            <a:spLocks noChangeArrowheads="1"/>
          </p:cNvSpPr>
          <p:nvPr/>
        </p:nvSpPr>
        <p:spPr bwMode="auto">
          <a:xfrm rot="-7282380">
            <a:off x="6248400" y="5334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57" name="Oval 45"/>
          <p:cNvSpPr>
            <a:spLocks noChangeArrowheads="1"/>
          </p:cNvSpPr>
          <p:nvPr/>
        </p:nvSpPr>
        <p:spPr bwMode="auto">
          <a:xfrm rot="-7282380">
            <a:off x="6934200" y="4724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58" name="Oval 46"/>
          <p:cNvSpPr>
            <a:spLocks noChangeArrowheads="1"/>
          </p:cNvSpPr>
          <p:nvPr/>
        </p:nvSpPr>
        <p:spPr bwMode="auto">
          <a:xfrm rot="-7282380">
            <a:off x="7315200" y="5410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59" name="Oval 47"/>
          <p:cNvSpPr>
            <a:spLocks noChangeArrowheads="1"/>
          </p:cNvSpPr>
          <p:nvPr/>
        </p:nvSpPr>
        <p:spPr bwMode="auto">
          <a:xfrm rot="-7282380">
            <a:off x="7239000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60" name="Oval 48"/>
          <p:cNvSpPr>
            <a:spLocks noChangeArrowheads="1"/>
          </p:cNvSpPr>
          <p:nvPr/>
        </p:nvSpPr>
        <p:spPr bwMode="auto">
          <a:xfrm rot="-7282380">
            <a:off x="6934200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61" name="Oval 49"/>
          <p:cNvSpPr>
            <a:spLocks noChangeArrowheads="1"/>
          </p:cNvSpPr>
          <p:nvPr/>
        </p:nvSpPr>
        <p:spPr bwMode="auto">
          <a:xfrm rot="-7282380">
            <a:off x="6553200" y="4800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vert="eaVert" wrap="none" lIns="91430" tIns="45715" rIns="91430" bIns="45715" anchor="ctr"/>
          <a:lstStyle/>
          <a:p>
            <a:pPr algn="ctr"/>
            <a:endParaRPr lang="en-US" sz="2400" dirty="0"/>
          </a:p>
        </p:txBody>
      </p:sp>
      <p:sp>
        <p:nvSpPr>
          <p:cNvPr id="38962" name="Oval 50"/>
          <p:cNvSpPr>
            <a:spLocks noChangeArrowheads="1"/>
          </p:cNvSpPr>
          <p:nvPr/>
        </p:nvSpPr>
        <p:spPr bwMode="auto">
          <a:xfrm rot="-7282380">
            <a:off x="7543801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63" name="Oval 51"/>
          <p:cNvSpPr>
            <a:spLocks noChangeArrowheads="1"/>
          </p:cNvSpPr>
          <p:nvPr/>
        </p:nvSpPr>
        <p:spPr bwMode="auto">
          <a:xfrm rot="-7282380">
            <a:off x="7010400" y="5334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64" name="Oval 52"/>
          <p:cNvSpPr>
            <a:spLocks noChangeArrowheads="1"/>
          </p:cNvSpPr>
          <p:nvPr/>
        </p:nvSpPr>
        <p:spPr bwMode="auto">
          <a:xfrm rot="-7282380">
            <a:off x="6781801" y="5715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65" name="Text Box 53"/>
          <p:cNvSpPr txBox="1">
            <a:spLocks noChangeArrowheads="1"/>
          </p:cNvSpPr>
          <p:nvPr/>
        </p:nvSpPr>
        <p:spPr bwMode="auto">
          <a:xfrm>
            <a:off x="5486401" y="4465639"/>
            <a:ext cx="354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US" sz="2000" dirty="0"/>
              <a:t>Y</a:t>
            </a:r>
          </a:p>
        </p:txBody>
      </p:sp>
      <p:sp>
        <p:nvSpPr>
          <p:cNvPr id="38966" name="Line 54"/>
          <p:cNvSpPr>
            <a:spLocks noChangeShapeType="1"/>
          </p:cNvSpPr>
          <p:nvPr/>
        </p:nvSpPr>
        <p:spPr bwMode="auto">
          <a:xfrm>
            <a:off x="5943600" y="6172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67" name="Line 55"/>
          <p:cNvSpPr>
            <a:spLocks noChangeShapeType="1"/>
          </p:cNvSpPr>
          <p:nvPr/>
        </p:nvSpPr>
        <p:spPr bwMode="auto">
          <a:xfrm flipH="1">
            <a:off x="5943600" y="24384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68" name="Oval 56"/>
          <p:cNvSpPr>
            <a:spLocks noChangeArrowheads="1"/>
          </p:cNvSpPr>
          <p:nvPr/>
        </p:nvSpPr>
        <p:spPr bwMode="auto">
          <a:xfrm rot="-7282380">
            <a:off x="7086601" y="2514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69" name="Oval 57"/>
          <p:cNvSpPr>
            <a:spLocks noChangeArrowheads="1"/>
          </p:cNvSpPr>
          <p:nvPr/>
        </p:nvSpPr>
        <p:spPr bwMode="auto">
          <a:xfrm rot="-7282380">
            <a:off x="6248400" y="3352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70" name="Oval 58"/>
          <p:cNvSpPr>
            <a:spLocks noChangeArrowheads="1"/>
          </p:cNvSpPr>
          <p:nvPr/>
        </p:nvSpPr>
        <p:spPr bwMode="auto">
          <a:xfrm rot="-7282380">
            <a:off x="7315200" y="3276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71" name="Oval 59"/>
          <p:cNvSpPr>
            <a:spLocks noChangeArrowheads="1"/>
          </p:cNvSpPr>
          <p:nvPr/>
        </p:nvSpPr>
        <p:spPr bwMode="auto">
          <a:xfrm rot="-7282380">
            <a:off x="7696200" y="2590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72" name="Oval 60"/>
          <p:cNvSpPr>
            <a:spLocks noChangeArrowheads="1"/>
          </p:cNvSpPr>
          <p:nvPr/>
        </p:nvSpPr>
        <p:spPr bwMode="auto">
          <a:xfrm rot="-7282380">
            <a:off x="6553200" y="2590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73" name="Oval 61"/>
          <p:cNvSpPr>
            <a:spLocks noChangeArrowheads="1"/>
          </p:cNvSpPr>
          <p:nvPr/>
        </p:nvSpPr>
        <p:spPr bwMode="auto">
          <a:xfrm rot="-7282380">
            <a:off x="6629400" y="3657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74" name="Oval 62"/>
          <p:cNvSpPr>
            <a:spLocks noChangeArrowheads="1"/>
          </p:cNvSpPr>
          <p:nvPr/>
        </p:nvSpPr>
        <p:spPr bwMode="auto">
          <a:xfrm rot="-7282380">
            <a:off x="6858000" y="3276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75" name="Oval 63"/>
          <p:cNvSpPr>
            <a:spLocks noChangeArrowheads="1"/>
          </p:cNvSpPr>
          <p:nvPr/>
        </p:nvSpPr>
        <p:spPr bwMode="auto">
          <a:xfrm rot="-7282380">
            <a:off x="7391401" y="2667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76" name="Oval 64"/>
          <p:cNvSpPr>
            <a:spLocks noChangeArrowheads="1"/>
          </p:cNvSpPr>
          <p:nvPr/>
        </p:nvSpPr>
        <p:spPr bwMode="auto">
          <a:xfrm rot="-7282380">
            <a:off x="6858000" y="2286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77" name="Oval 65"/>
          <p:cNvSpPr>
            <a:spLocks noChangeArrowheads="1"/>
          </p:cNvSpPr>
          <p:nvPr/>
        </p:nvSpPr>
        <p:spPr bwMode="auto">
          <a:xfrm rot="-7282380">
            <a:off x="6248400" y="3048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78" name="Oval 66"/>
          <p:cNvSpPr>
            <a:spLocks noChangeArrowheads="1"/>
          </p:cNvSpPr>
          <p:nvPr/>
        </p:nvSpPr>
        <p:spPr bwMode="auto">
          <a:xfrm rot="-7282380">
            <a:off x="6172200" y="2590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79" name="Oval 67"/>
          <p:cNvSpPr>
            <a:spLocks noChangeArrowheads="1"/>
          </p:cNvSpPr>
          <p:nvPr/>
        </p:nvSpPr>
        <p:spPr bwMode="auto">
          <a:xfrm rot="-7282380">
            <a:off x="6705601" y="2971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vert="eaVert" wrap="none" lIns="91430" tIns="45715" rIns="91430" bIns="45715" anchor="ctr"/>
          <a:lstStyle/>
          <a:p>
            <a:pPr algn="ctr"/>
            <a:endParaRPr lang="en-US" sz="2400" dirty="0"/>
          </a:p>
        </p:txBody>
      </p:sp>
      <p:sp>
        <p:nvSpPr>
          <p:cNvPr id="38980" name="Oval 68"/>
          <p:cNvSpPr>
            <a:spLocks noChangeArrowheads="1"/>
          </p:cNvSpPr>
          <p:nvPr/>
        </p:nvSpPr>
        <p:spPr bwMode="auto">
          <a:xfrm rot="-7282380">
            <a:off x="7620000" y="2971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81" name="Oval 69"/>
          <p:cNvSpPr>
            <a:spLocks noChangeArrowheads="1"/>
          </p:cNvSpPr>
          <p:nvPr/>
        </p:nvSpPr>
        <p:spPr bwMode="auto">
          <a:xfrm rot="-7282380">
            <a:off x="7086601" y="2895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82" name="Oval 70"/>
          <p:cNvSpPr>
            <a:spLocks noChangeArrowheads="1"/>
          </p:cNvSpPr>
          <p:nvPr/>
        </p:nvSpPr>
        <p:spPr bwMode="auto">
          <a:xfrm rot="-7282380">
            <a:off x="7315200" y="2133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83" name="Text Box 71"/>
          <p:cNvSpPr txBox="1">
            <a:spLocks noChangeArrowheads="1"/>
          </p:cNvSpPr>
          <p:nvPr/>
        </p:nvSpPr>
        <p:spPr bwMode="auto">
          <a:xfrm>
            <a:off x="5486401" y="2255839"/>
            <a:ext cx="354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US" sz="2000" dirty="0"/>
              <a:t>Y</a:t>
            </a:r>
          </a:p>
        </p:txBody>
      </p:sp>
      <p:sp>
        <p:nvSpPr>
          <p:cNvPr id="38984" name="Line 72"/>
          <p:cNvSpPr>
            <a:spLocks noChangeShapeType="1"/>
          </p:cNvSpPr>
          <p:nvPr/>
        </p:nvSpPr>
        <p:spPr bwMode="auto">
          <a:xfrm>
            <a:off x="5943600" y="39624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85" name="Oval 73"/>
          <p:cNvSpPr>
            <a:spLocks noChangeArrowheads="1"/>
          </p:cNvSpPr>
          <p:nvPr/>
        </p:nvSpPr>
        <p:spPr bwMode="auto">
          <a:xfrm rot="-7282380">
            <a:off x="8153401" y="2362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86" name="Text Box 74"/>
          <p:cNvSpPr txBox="1">
            <a:spLocks noChangeArrowheads="1"/>
          </p:cNvSpPr>
          <p:nvPr/>
        </p:nvSpPr>
        <p:spPr bwMode="auto">
          <a:xfrm>
            <a:off x="8205788" y="3856039"/>
            <a:ext cx="35401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38987" name="Text Box 75"/>
          <p:cNvSpPr txBox="1">
            <a:spLocks noChangeArrowheads="1"/>
          </p:cNvSpPr>
          <p:nvPr/>
        </p:nvSpPr>
        <p:spPr bwMode="auto">
          <a:xfrm>
            <a:off x="8229601" y="6065839"/>
            <a:ext cx="354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38988" name="Text Box 76"/>
          <p:cNvSpPr txBox="1">
            <a:spLocks noChangeArrowheads="1"/>
          </p:cNvSpPr>
          <p:nvPr/>
        </p:nvSpPr>
        <p:spPr bwMode="auto">
          <a:xfrm>
            <a:off x="1143000" y="1676401"/>
            <a:ext cx="2667000" cy="400099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US" sz="2000" dirty="0"/>
              <a:t>Strong relationships</a:t>
            </a:r>
          </a:p>
        </p:txBody>
      </p:sp>
      <p:sp>
        <p:nvSpPr>
          <p:cNvPr id="38989" name="Text Box 77"/>
          <p:cNvSpPr txBox="1">
            <a:spLocks noChangeArrowheads="1"/>
          </p:cNvSpPr>
          <p:nvPr/>
        </p:nvSpPr>
        <p:spPr bwMode="auto">
          <a:xfrm>
            <a:off x="6019801" y="1676401"/>
            <a:ext cx="2590800" cy="400099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US" sz="2000" dirty="0"/>
              <a:t>Weak relationships</a:t>
            </a:r>
          </a:p>
        </p:txBody>
      </p:sp>
      <p:sp>
        <p:nvSpPr>
          <p:cNvPr id="38990" name="Line 78"/>
          <p:cNvSpPr>
            <a:spLocks noChangeShapeType="1"/>
          </p:cNvSpPr>
          <p:nvPr/>
        </p:nvSpPr>
        <p:spPr bwMode="auto">
          <a:xfrm>
            <a:off x="4648200" y="1676400"/>
            <a:ext cx="0" cy="472440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30" tIns="45715" rIns="91430" bIns="45715"/>
          <a:lstStyle/>
          <a:p>
            <a:endParaRPr lang="en-US"/>
          </a:p>
        </p:txBody>
      </p:sp>
      <p:sp>
        <p:nvSpPr>
          <p:cNvPr id="38991" name="Oval 79"/>
          <p:cNvSpPr>
            <a:spLocks noChangeArrowheads="1"/>
          </p:cNvSpPr>
          <p:nvPr/>
        </p:nvSpPr>
        <p:spPr bwMode="auto">
          <a:xfrm rot="-7282380">
            <a:off x="8001000" y="2819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92" name="Oval 80"/>
          <p:cNvSpPr>
            <a:spLocks noChangeArrowheads="1"/>
          </p:cNvSpPr>
          <p:nvPr/>
        </p:nvSpPr>
        <p:spPr bwMode="auto">
          <a:xfrm rot="-7282380">
            <a:off x="7848601" y="2209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93" name="Oval 81"/>
          <p:cNvSpPr>
            <a:spLocks noChangeArrowheads="1"/>
          </p:cNvSpPr>
          <p:nvPr/>
        </p:nvSpPr>
        <p:spPr bwMode="auto">
          <a:xfrm rot="-7282380">
            <a:off x="7620000" y="5562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94" name="Oval 82"/>
          <p:cNvSpPr>
            <a:spLocks noChangeArrowheads="1"/>
          </p:cNvSpPr>
          <p:nvPr/>
        </p:nvSpPr>
        <p:spPr bwMode="auto">
          <a:xfrm rot="-7282380">
            <a:off x="8001000" y="5257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95" name="Oval 83"/>
          <p:cNvSpPr>
            <a:spLocks noChangeArrowheads="1"/>
          </p:cNvSpPr>
          <p:nvPr/>
        </p:nvSpPr>
        <p:spPr bwMode="auto">
          <a:xfrm rot="-7282380">
            <a:off x="7848601" y="4953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96" name="Oval 84"/>
          <p:cNvSpPr>
            <a:spLocks noChangeArrowheads="1"/>
          </p:cNvSpPr>
          <p:nvPr/>
        </p:nvSpPr>
        <p:spPr bwMode="auto">
          <a:xfrm rot="-7282380">
            <a:off x="8001000" y="5638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97" name="Oval 85"/>
          <p:cNvSpPr>
            <a:spLocks noChangeArrowheads="1"/>
          </p:cNvSpPr>
          <p:nvPr/>
        </p:nvSpPr>
        <p:spPr bwMode="auto">
          <a:xfrm rot="-7282380">
            <a:off x="7315200" y="4724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98" name="Oval 86"/>
          <p:cNvSpPr>
            <a:spLocks noChangeArrowheads="1"/>
          </p:cNvSpPr>
          <p:nvPr/>
        </p:nvSpPr>
        <p:spPr bwMode="auto">
          <a:xfrm rot="-7282380">
            <a:off x="6629400" y="4343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8999" name="Line 87"/>
          <p:cNvSpPr>
            <a:spLocks noChangeShapeType="1"/>
          </p:cNvSpPr>
          <p:nvPr/>
        </p:nvSpPr>
        <p:spPr bwMode="auto">
          <a:xfrm flipV="1">
            <a:off x="1219200" y="2209800"/>
            <a:ext cx="205740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91430" tIns="45715" rIns="91430" bIns="45715"/>
          <a:lstStyle/>
          <a:p>
            <a:endParaRPr lang="en-US"/>
          </a:p>
        </p:txBody>
      </p:sp>
      <p:sp>
        <p:nvSpPr>
          <p:cNvPr id="39000" name="Line 88"/>
          <p:cNvSpPr>
            <a:spLocks noChangeShapeType="1"/>
          </p:cNvSpPr>
          <p:nvPr/>
        </p:nvSpPr>
        <p:spPr bwMode="auto">
          <a:xfrm flipV="1">
            <a:off x="1752601" y="2667000"/>
            <a:ext cx="205740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91430" tIns="45715" rIns="91430" bIns="45715"/>
          <a:lstStyle/>
          <a:p>
            <a:endParaRPr lang="en-US"/>
          </a:p>
        </p:txBody>
      </p:sp>
      <p:sp>
        <p:nvSpPr>
          <p:cNvPr id="39001" name="Line 89"/>
          <p:cNvSpPr>
            <a:spLocks noChangeShapeType="1"/>
          </p:cNvSpPr>
          <p:nvPr/>
        </p:nvSpPr>
        <p:spPr bwMode="auto">
          <a:xfrm flipV="1">
            <a:off x="5943600" y="2057400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91430" tIns="45715" rIns="91430" bIns="45715"/>
          <a:lstStyle/>
          <a:p>
            <a:endParaRPr lang="en-US"/>
          </a:p>
        </p:txBody>
      </p:sp>
      <p:sp>
        <p:nvSpPr>
          <p:cNvPr id="39002" name="Line 90"/>
          <p:cNvSpPr>
            <a:spLocks noChangeShapeType="1"/>
          </p:cNvSpPr>
          <p:nvPr/>
        </p:nvSpPr>
        <p:spPr bwMode="auto">
          <a:xfrm flipV="1">
            <a:off x="7010400" y="2895600"/>
            <a:ext cx="167640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91430" tIns="45715" rIns="91430" bIns="45715"/>
          <a:lstStyle/>
          <a:p>
            <a:endParaRPr lang="en-US"/>
          </a:p>
        </p:txBody>
      </p:sp>
      <p:sp>
        <p:nvSpPr>
          <p:cNvPr id="39003" name="Line 91"/>
          <p:cNvSpPr>
            <a:spLocks noChangeShapeType="1"/>
          </p:cNvSpPr>
          <p:nvPr/>
        </p:nvSpPr>
        <p:spPr bwMode="auto">
          <a:xfrm>
            <a:off x="1600200" y="4572000"/>
            <a:ext cx="190500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91430" tIns="45715" rIns="91430" bIns="45715"/>
          <a:lstStyle/>
          <a:p>
            <a:endParaRPr lang="en-US"/>
          </a:p>
        </p:txBody>
      </p:sp>
      <p:sp>
        <p:nvSpPr>
          <p:cNvPr id="39004" name="Line 92"/>
          <p:cNvSpPr>
            <a:spLocks noChangeShapeType="1"/>
          </p:cNvSpPr>
          <p:nvPr/>
        </p:nvSpPr>
        <p:spPr bwMode="auto">
          <a:xfrm>
            <a:off x="1143001" y="4953000"/>
            <a:ext cx="167640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91430" tIns="45715" rIns="91430" bIns="45715"/>
          <a:lstStyle/>
          <a:p>
            <a:endParaRPr lang="en-US"/>
          </a:p>
        </p:txBody>
      </p:sp>
      <p:sp>
        <p:nvSpPr>
          <p:cNvPr id="39005" name="Line 93"/>
          <p:cNvSpPr>
            <a:spLocks noChangeShapeType="1"/>
          </p:cNvSpPr>
          <p:nvPr/>
        </p:nvSpPr>
        <p:spPr bwMode="auto">
          <a:xfrm>
            <a:off x="7086600" y="4267200"/>
            <a:ext cx="152400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91430" tIns="45715" rIns="91430" bIns="45715"/>
          <a:lstStyle/>
          <a:p>
            <a:endParaRPr lang="en-US"/>
          </a:p>
        </p:txBody>
      </p:sp>
      <p:sp>
        <p:nvSpPr>
          <p:cNvPr id="39006" name="Line 94"/>
          <p:cNvSpPr>
            <a:spLocks noChangeShapeType="1"/>
          </p:cNvSpPr>
          <p:nvPr/>
        </p:nvSpPr>
        <p:spPr bwMode="auto">
          <a:xfrm>
            <a:off x="5943600" y="54864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91430" tIns="45715" rIns="91430" bIns="45715"/>
          <a:lstStyle/>
          <a:p>
            <a:endParaRPr lang="en-US"/>
          </a:p>
        </p:txBody>
      </p:sp>
      <p:sp>
        <p:nvSpPr>
          <p:cNvPr id="39007" name="Line 95"/>
          <p:cNvSpPr>
            <a:spLocks noChangeShapeType="1"/>
          </p:cNvSpPr>
          <p:nvPr/>
        </p:nvSpPr>
        <p:spPr bwMode="auto">
          <a:xfrm flipV="1">
            <a:off x="1371601" y="2514601"/>
            <a:ext cx="2057400" cy="12954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/>
          <a:lstStyle/>
          <a:p>
            <a:endParaRPr lang="en-US"/>
          </a:p>
        </p:txBody>
      </p:sp>
      <p:sp>
        <p:nvSpPr>
          <p:cNvPr id="39008" name="Line 96"/>
          <p:cNvSpPr>
            <a:spLocks noChangeShapeType="1"/>
          </p:cNvSpPr>
          <p:nvPr/>
        </p:nvSpPr>
        <p:spPr bwMode="auto">
          <a:xfrm>
            <a:off x="1295400" y="4724400"/>
            <a:ext cx="1905000" cy="1371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/>
          <a:lstStyle/>
          <a:p>
            <a:endParaRPr lang="en-US"/>
          </a:p>
        </p:txBody>
      </p:sp>
      <p:sp>
        <p:nvSpPr>
          <p:cNvPr id="39009" name="Line 97"/>
          <p:cNvSpPr>
            <a:spLocks noChangeShapeType="1"/>
          </p:cNvSpPr>
          <p:nvPr/>
        </p:nvSpPr>
        <p:spPr bwMode="auto">
          <a:xfrm flipV="1">
            <a:off x="6172201" y="2209800"/>
            <a:ext cx="2057400" cy="12954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/>
          <a:lstStyle/>
          <a:p>
            <a:endParaRPr lang="en-US"/>
          </a:p>
        </p:txBody>
      </p:sp>
      <p:sp>
        <p:nvSpPr>
          <p:cNvPr id="39010" name="Line 98"/>
          <p:cNvSpPr>
            <a:spLocks noChangeShapeType="1"/>
          </p:cNvSpPr>
          <p:nvPr/>
        </p:nvSpPr>
        <p:spPr bwMode="auto">
          <a:xfrm>
            <a:off x="6324600" y="4724401"/>
            <a:ext cx="1752600" cy="12954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/>
          <a:lstStyle/>
          <a:p>
            <a:endParaRPr lang="en-US"/>
          </a:p>
        </p:txBody>
      </p:sp>
      <p:sp>
        <p:nvSpPr>
          <p:cNvPr id="39011" name="Rectangle 99"/>
          <p:cNvSpPr>
            <a:spLocks noGrp="1" noChangeArrowheads="1"/>
          </p:cNvSpPr>
          <p:nvPr>
            <p:ph type="title"/>
          </p:nvPr>
        </p:nvSpPr>
        <p:spPr>
          <a:xfrm>
            <a:off x="493920" y="387401"/>
            <a:ext cx="8231040" cy="1143480"/>
          </a:xfrm>
          <a:noFill/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</a:rPr>
              <a:t>Examples of Form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Linear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Vertical Title 1"/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sz="2200" dirty="0" smtClean="0">
                <a:solidFill>
                  <a:srgbClr val="E81F30"/>
                </a:solidFill>
                <a:ea typeface="ＭＳ Ｐゴシック" pitchFamily="-111" charset="-128"/>
              </a:rPr>
              <a:t>Scatterplots and Correlation</a:t>
            </a:r>
          </a:p>
        </p:txBody>
      </p:sp>
      <p:sp>
        <p:nvSpPr>
          <p:cNvPr id="32771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18657" y="-2237581"/>
            <a:ext cx="2179637" cy="737552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0000"/>
                </a:solidFill>
                <a:ea typeface="ＭＳ Ｐゴシック" pitchFamily="-111" charset="-128"/>
              </a:rPr>
              <a:t>Interpreting Scatterplots-Direction</a:t>
            </a:r>
            <a:endParaRPr lang="en-US" sz="2400" dirty="0" smtClean="0">
              <a:solidFill>
                <a:srgbClr val="000000"/>
              </a:solidFill>
              <a:ea typeface="ＭＳ Ｐゴシック" pitchFamily="-111" charset="-128"/>
            </a:endParaRPr>
          </a:p>
          <a:p>
            <a:pPr eaLnBrk="1" hangingPunct="1">
              <a:buFont typeface="Wingdings" charset="2"/>
              <a:buNone/>
            </a:pPr>
            <a:endParaRPr lang="en-US" sz="1800" dirty="0" smtClean="0">
              <a:solidFill>
                <a:srgbClr val="000000"/>
              </a:solidFill>
              <a:ea typeface="ＭＳ Ｐゴシック" pitchFamily="-111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713" y="954088"/>
            <a:ext cx="7375525" cy="48013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u="sng" dirty="0">
                <a:solidFill>
                  <a:srgbClr val="E81F30"/>
                </a:solidFill>
                <a:ea typeface="ＭＳ Ｐゴシック" pitchFamily="-111" charset="-128"/>
              </a:rPr>
              <a:t>Definition:</a:t>
            </a:r>
          </a:p>
          <a:p>
            <a:pPr>
              <a:defRPr/>
            </a:pPr>
            <a:endParaRPr lang="en-US" sz="2400" b="1" u="sng" dirty="0">
              <a:solidFill>
                <a:srgbClr val="E81F30"/>
              </a:solidFill>
              <a:ea typeface="ＭＳ Ｐゴシック" pitchFamily="-111" charset="-128"/>
            </a:endParaRPr>
          </a:p>
          <a:p>
            <a:pPr>
              <a:spcAft>
                <a:spcPts val="1200"/>
              </a:spcAft>
              <a:defRPr/>
            </a:pPr>
            <a:r>
              <a:rPr lang="en-US" sz="2400" dirty="0">
                <a:solidFill>
                  <a:schemeClr val="tx1"/>
                </a:solidFill>
                <a:ea typeface="ＭＳ Ｐゴシック" pitchFamily="-111" charset="-128"/>
              </a:rPr>
              <a:t>Two variables have a </a:t>
            </a:r>
            <a:r>
              <a:rPr lang="en-US" sz="2400" b="1" dirty="0">
                <a:solidFill>
                  <a:schemeClr val="tx1"/>
                </a:solidFill>
                <a:ea typeface="ＭＳ Ｐゴシック" pitchFamily="-111" charset="-128"/>
              </a:rPr>
              <a:t>positive association</a:t>
            </a:r>
            <a:r>
              <a:rPr lang="en-US" sz="2400" dirty="0">
                <a:solidFill>
                  <a:schemeClr val="tx1"/>
                </a:solidFill>
                <a:ea typeface="ＭＳ Ｐゴシック" pitchFamily="-111" charset="-128"/>
              </a:rPr>
              <a:t> when </a:t>
            </a:r>
            <a:r>
              <a:rPr lang="en-US" sz="2400" dirty="0">
                <a:solidFill>
                  <a:schemeClr val="tx1"/>
                </a:solidFill>
                <a:ea typeface="ＭＳ Ｐゴシック" pitchFamily="-111" charset="-128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ea typeface="ＭＳ Ｐゴシック" pitchFamily="-111" charset="-128"/>
                <a:cs typeface="Times New Roman" pitchFamily="18" charset="0"/>
              </a:rPr>
              <a:t>the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dependent 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variable increases as the independent variable increases.  (y increases with x)</a:t>
            </a:r>
            <a:r>
              <a:rPr lang="en-US" sz="2400" dirty="0" smtClean="0">
                <a:solidFill>
                  <a:schemeClr val="tx1"/>
                </a:solidFill>
                <a:ea typeface="ＭＳ Ｐゴシック" pitchFamily="-111" charset="-128"/>
              </a:rPr>
              <a:t>.</a:t>
            </a:r>
            <a:endParaRPr lang="en-US" sz="2400" dirty="0">
              <a:solidFill>
                <a:schemeClr val="tx1"/>
              </a:solidFill>
              <a:ea typeface="ＭＳ Ｐゴシック" pitchFamily="-111" charset="-128"/>
            </a:endParaRP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ea typeface="ＭＳ Ｐゴシック" pitchFamily="-111" charset="-128"/>
              </a:rPr>
              <a:t>Two variables have a </a:t>
            </a:r>
            <a:r>
              <a:rPr lang="en-US" sz="2400" b="1" dirty="0">
                <a:solidFill>
                  <a:schemeClr val="tx1"/>
                </a:solidFill>
                <a:ea typeface="ＭＳ Ｐゴシック" pitchFamily="-111" charset="-128"/>
              </a:rPr>
              <a:t>negative association</a:t>
            </a:r>
            <a:r>
              <a:rPr lang="en-US" sz="2400" dirty="0">
                <a:solidFill>
                  <a:schemeClr val="tx1"/>
                </a:solidFill>
                <a:ea typeface="ＭＳ Ｐゴシック" pitchFamily="-111" charset="-128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ea typeface="ＭＳ Ｐゴシック" pitchFamily="-111" charset="-128"/>
              </a:rPr>
              <a:t>when 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that the dependent variable decreases as the independent variable increases. (y decreases with x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).</a:t>
            </a:r>
          </a:p>
          <a:p>
            <a:pPr>
              <a:defRPr/>
            </a:pP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We can have 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no </a:t>
            </a: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association. 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The points are scattered randomly and no pattern can be seen.</a:t>
            </a: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en-US" sz="2400" b="1" dirty="0">
              <a:solidFill>
                <a:schemeClr val="tx1"/>
              </a:solidFill>
              <a:ea typeface="ＭＳ Ｐゴシック" pitchFamily="-111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050"/>
            <a:ext cx="8839200" cy="1276350"/>
          </a:xfrm>
          <a:noFill/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Positive Association: IQ and GPA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72197"/>
            <a:ext cx="3886200" cy="4724400"/>
          </a:xfrm>
          <a:noFill/>
        </p:spPr>
        <p:txBody>
          <a:bodyPr/>
          <a:lstStyle/>
          <a:p>
            <a:r>
              <a:rPr lang="en-US" sz="2800" dirty="0" smtClean="0"/>
              <a:t>IQ		GPA</a:t>
            </a:r>
          </a:p>
          <a:p>
            <a:r>
              <a:rPr lang="en-US" sz="2800" dirty="0" smtClean="0"/>
              <a:t>110		2.5</a:t>
            </a:r>
          </a:p>
          <a:p>
            <a:r>
              <a:rPr lang="en-US" sz="2800" dirty="0" smtClean="0"/>
              <a:t>140		4.0</a:t>
            </a:r>
          </a:p>
          <a:p>
            <a:r>
              <a:rPr lang="en-US" sz="2800" dirty="0" smtClean="0"/>
              <a:t>80		1.0</a:t>
            </a:r>
          </a:p>
          <a:p>
            <a:r>
              <a:rPr lang="en-US" sz="2800" dirty="0" smtClean="0"/>
              <a:t>100		2.0</a:t>
            </a:r>
          </a:p>
          <a:p>
            <a:r>
              <a:rPr lang="en-US" sz="2800" dirty="0" smtClean="0"/>
              <a:t>130		3.5</a:t>
            </a:r>
          </a:p>
          <a:p>
            <a:r>
              <a:rPr lang="en-US" sz="2800" dirty="0" smtClean="0"/>
              <a:t>90		1.5</a:t>
            </a:r>
          </a:p>
          <a:p>
            <a:r>
              <a:rPr lang="en-US" sz="2800" dirty="0" smtClean="0"/>
              <a:t>120		3.0</a:t>
            </a:r>
          </a:p>
          <a:p>
            <a:r>
              <a:rPr lang="en-US" sz="2800" dirty="0" smtClean="0"/>
              <a:t>70		.5</a:t>
            </a:r>
          </a:p>
        </p:txBody>
      </p:sp>
      <p:pic>
        <p:nvPicPr>
          <p:cNvPr id="37892" name="Picture 4"/>
          <p:cNvPicPr>
            <a:picLocks noGrp="1" noChangeArrowheads="1"/>
          </p:cNvPicPr>
          <p:nvPr>
            <p:ph type="ch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733800" y="1436688"/>
            <a:ext cx="5029200" cy="46593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838200"/>
          </a:xfrm>
          <a:noFill/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Negative Association: IQ and Errors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0646" y="1041009"/>
            <a:ext cx="2895600" cy="4953000"/>
          </a:xfrm>
          <a:noFill/>
        </p:spPr>
        <p:txBody>
          <a:bodyPr/>
          <a:lstStyle/>
          <a:p>
            <a:r>
              <a:rPr lang="en-US" sz="2400" dirty="0" smtClean="0"/>
              <a:t>IQ	     Errors</a:t>
            </a:r>
          </a:p>
          <a:p>
            <a:r>
              <a:rPr lang="en-US" sz="2400" dirty="0" smtClean="0"/>
              <a:t>80		14</a:t>
            </a:r>
          </a:p>
          <a:p>
            <a:r>
              <a:rPr lang="en-US" sz="2400" dirty="0" smtClean="0"/>
              <a:t>120		6</a:t>
            </a:r>
          </a:p>
          <a:p>
            <a:r>
              <a:rPr lang="en-US" sz="2400" dirty="0" smtClean="0"/>
              <a:t>100		10</a:t>
            </a:r>
          </a:p>
          <a:p>
            <a:r>
              <a:rPr lang="en-US" sz="2400" dirty="0" smtClean="0"/>
              <a:t>90		12</a:t>
            </a:r>
          </a:p>
          <a:p>
            <a:r>
              <a:rPr lang="en-US" sz="2400" dirty="0" smtClean="0"/>
              <a:t>130		4</a:t>
            </a:r>
          </a:p>
          <a:p>
            <a:r>
              <a:rPr lang="en-US" sz="2400" dirty="0" smtClean="0"/>
              <a:t>110		8</a:t>
            </a:r>
          </a:p>
          <a:p>
            <a:r>
              <a:rPr lang="en-US" sz="2400" dirty="0" smtClean="0"/>
              <a:t>140		2</a:t>
            </a:r>
          </a:p>
          <a:p>
            <a:r>
              <a:rPr lang="en-US" sz="2400" dirty="0" smtClean="0"/>
              <a:t>70		16</a:t>
            </a:r>
          </a:p>
        </p:txBody>
      </p:sp>
      <p:pic>
        <p:nvPicPr>
          <p:cNvPr id="38916" name="Picture 4"/>
          <p:cNvPicPr>
            <a:picLocks noGrp="1" noChangeArrowheads="1"/>
          </p:cNvPicPr>
          <p:nvPr>
            <p:ph type="ch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0" y="1524001"/>
            <a:ext cx="5095875" cy="495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1" y="369888"/>
            <a:ext cx="7772400" cy="1219200"/>
          </a:xfrm>
          <a:noFill/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No Association: IQ and Weight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3886200" cy="4724400"/>
          </a:xfrm>
          <a:noFill/>
        </p:spPr>
        <p:txBody>
          <a:bodyPr/>
          <a:lstStyle/>
          <a:p>
            <a:r>
              <a:rPr lang="en-US" sz="2400" dirty="0" smtClean="0"/>
              <a:t>IQ		Weight</a:t>
            </a:r>
          </a:p>
          <a:p>
            <a:r>
              <a:rPr lang="en-US" sz="2400" dirty="0" smtClean="0"/>
              <a:t>120		170</a:t>
            </a:r>
          </a:p>
          <a:p>
            <a:r>
              <a:rPr lang="en-US" sz="2400" dirty="0" smtClean="0"/>
              <a:t>100		160</a:t>
            </a:r>
          </a:p>
          <a:p>
            <a:r>
              <a:rPr lang="en-US" sz="2400" dirty="0" smtClean="0"/>
              <a:t>70		120</a:t>
            </a:r>
          </a:p>
          <a:p>
            <a:r>
              <a:rPr lang="en-US" sz="2400" dirty="0" smtClean="0"/>
              <a:t>140		130</a:t>
            </a:r>
          </a:p>
          <a:p>
            <a:r>
              <a:rPr lang="en-US" sz="2400" dirty="0" smtClean="0"/>
              <a:t>90		200</a:t>
            </a:r>
          </a:p>
          <a:p>
            <a:r>
              <a:rPr lang="en-US" sz="2400" dirty="0" smtClean="0"/>
              <a:t>130		110</a:t>
            </a:r>
          </a:p>
          <a:p>
            <a:r>
              <a:rPr lang="en-US" sz="2400" dirty="0" smtClean="0"/>
              <a:t>80		150</a:t>
            </a:r>
          </a:p>
          <a:p>
            <a:r>
              <a:rPr lang="en-US" sz="2400" dirty="0" smtClean="0"/>
              <a:t>110		140</a:t>
            </a:r>
          </a:p>
        </p:txBody>
      </p:sp>
      <p:pic>
        <p:nvPicPr>
          <p:cNvPr id="39940" name="Picture 4"/>
          <p:cNvPicPr>
            <a:picLocks noGrp="1" noChangeArrowheads="1"/>
          </p:cNvPicPr>
          <p:nvPr>
            <p:ph type="ch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62400" y="1589088"/>
            <a:ext cx="4800600" cy="42021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057"/>
            <a:ext cx="9034683" cy="560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46880" y="525655"/>
            <a:ext cx="7326720" cy="160725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sz="3300" dirty="0" smtClean="0">
                <a:solidFill>
                  <a:schemeClr val="accent3">
                    <a:lumMod val="75000"/>
                  </a:schemeClr>
                </a:solidFill>
              </a:rPr>
              <a:t>Examples of Strength</a:t>
            </a:r>
            <a:endParaRPr lang="en-US" sz="3300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en-US" sz="3300" dirty="0"/>
          </a:p>
          <a:p>
            <a:pPr algn="ctr"/>
            <a:endParaRPr lang="en-US" sz="3300" dirty="0"/>
          </a:p>
        </p:txBody>
      </p:sp>
      <p:sp>
        <p:nvSpPr>
          <p:cNvPr id="9" name="Rectangle 8"/>
          <p:cNvSpPr/>
          <p:nvPr/>
        </p:nvSpPr>
        <p:spPr>
          <a:xfrm>
            <a:off x="632160" y="3912891"/>
            <a:ext cx="4570560" cy="1776527"/>
          </a:xfrm>
          <a:prstGeom prst="rect">
            <a:avLst/>
          </a:prstGeom>
        </p:spPr>
        <p:txBody>
          <a:bodyPr lIns="82945" tIns="41473" rIns="82945" bIns="41473">
            <a:spAutoFit/>
          </a:bodyPr>
          <a:lstStyle/>
          <a:p>
            <a:r>
              <a:rPr lang="en-US" sz="2200" dirty="0"/>
              <a:t>Positive </a:t>
            </a:r>
            <a:br>
              <a:rPr lang="en-US" sz="2200" dirty="0"/>
            </a:br>
            <a:r>
              <a:rPr lang="en-US" sz="2200" dirty="0" smtClean="0"/>
              <a:t>association;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both data sets </a:t>
            </a:r>
            <a:br>
              <a:rPr lang="en-US" sz="2200" dirty="0"/>
            </a:br>
            <a:r>
              <a:rPr lang="en-US" sz="2200" dirty="0"/>
              <a:t>increase </a:t>
            </a:r>
            <a:br>
              <a:rPr lang="en-US" sz="2200" dirty="0"/>
            </a:br>
            <a:r>
              <a:rPr lang="en-US" sz="2200" dirty="0"/>
              <a:t>together.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Vertical Title 1"/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sz="2200" dirty="0" smtClean="0">
                <a:solidFill>
                  <a:srgbClr val="E81F30"/>
                </a:solidFill>
                <a:ea typeface="ＭＳ Ｐゴシック" pitchFamily="-111" charset="-128"/>
              </a:rPr>
              <a:t>Scatterplots and Correlation</a:t>
            </a:r>
          </a:p>
        </p:txBody>
      </p:sp>
      <p:sp>
        <p:nvSpPr>
          <p:cNvPr id="31747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18657" y="-2237581"/>
            <a:ext cx="2179637" cy="737552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0000"/>
                </a:solidFill>
                <a:ea typeface="ＭＳ Ｐゴシック" pitchFamily="-111" charset="-128"/>
              </a:rPr>
              <a:t>   Interpreting </a:t>
            </a:r>
            <a:r>
              <a:rPr lang="en-US" sz="2400" b="1" dirty="0" err="1" smtClean="0">
                <a:solidFill>
                  <a:srgbClr val="000000"/>
                </a:solidFill>
                <a:ea typeface="ＭＳ Ｐゴシック" pitchFamily="-111" charset="-128"/>
              </a:rPr>
              <a:t>Scatterplots</a:t>
            </a:r>
            <a:r>
              <a:rPr lang="en-US" sz="2400" b="1" dirty="0" smtClean="0">
                <a:solidFill>
                  <a:srgbClr val="000000"/>
                </a:solidFill>
                <a:ea typeface="ＭＳ Ｐゴシック" pitchFamily="-111" charset="-128"/>
              </a:rPr>
              <a:t>-Example</a:t>
            </a:r>
            <a:endParaRPr lang="en-US" sz="2400" dirty="0" smtClean="0">
              <a:solidFill>
                <a:srgbClr val="000000"/>
              </a:solidFill>
              <a:ea typeface="ＭＳ Ｐゴシック" pitchFamily="-111" charset="-128"/>
            </a:endParaRPr>
          </a:p>
          <a:p>
            <a:pPr eaLnBrk="1" hangingPunct="1"/>
            <a:endParaRPr lang="en-US" sz="1800" dirty="0" smtClean="0">
              <a:solidFill>
                <a:srgbClr val="000000"/>
              </a:solidFill>
              <a:ea typeface="ＭＳ Ｐゴシック" pitchFamily="-111" charset="-128"/>
            </a:endParaRPr>
          </a:p>
        </p:txBody>
      </p:sp>
      <p:pic>
        <p:nvPicPr>
          <p:cNvPr id="31748" name="Picture 10" descr="F3.UN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5425" y="954088"/>
            <a:ext cx="5414963" cy="36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ight Arrow 13"/>
          <p:cNvSpPr/>
          <p:nvPr/>
        </p:nvSpPr>
        <p:spPr>
          <a:xfrm rot="20201963">
            <a:off x="2050305" y="2091963"/>
            <a:ext cx="5003456" cy="30713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351692" y="4937760"/>
            <a:ext cx="8046719" cy="1508243"/>
            <a:chOff x="4147093" y="2232225"/>
            <a:chExt cx="4287824" cy="1507565"/>
          </a:xfrm>
        </p:grpSpPr>
        <p:sp>
          <p:nvSpPr>
            <p:cNvPr id="13" name="TextBox 12"/>
            <p:cNvSpPr txBox="1"/>
            <p:nvPr/>
          </p:nvSpPr>
          <p:spPr>
            <a:xfrm>
              <a:off x="5689689" y="2232225"/>
              <a:ext cx="875992" cy="33855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Outlier</a:t>
              </a:r>
            </a:p>
          </p:txBody>
        </p:sp>
        <p:sp>
          <p:nvSpPr>
            <p:cNvPr id="31760" name="TextBox 15"/>
            <p:cNvSpPr txBox="1">
              <a:spLocks noChangeArrowheads="1"/>
            </p:cNvSpPr>
            <p:nvPr/>
          </p:nvSpPr>
          <p:spPr bwMode="auto">
            <a:xfrm>
              <a:off x="4147093" y="2540001"/>
              <a:ext cx="4287824" cy="1199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buFont typeface="Wingdings" charset="2"/>
                <a:buChar char="ü"/>
              </a:pPr>
              <a:r>
                <a:rPr lang="en-US" sz="2400" dirty="0"/>
                <a:t>There is one possible outlier, the hiker with the body weight of 187 pounds seems to be carrying relatively less weight than are the other group members. 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Vertical Title 1"/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sz="2200" dirty="0" smtClean="0">
                <a:solidFill>
                  <a:srgbClr val="E81F30"/>
                </a:solidFill>
                <a:ea typeface="ＭＳ Ｐゴシック" pitchFamily="-111" charset="-128"/>
              </a:rPr>
              <a:t>Scatterplots and Correlation</a:t>
            </a:r>
          </a:p>
        </p:txBody>
      </p:sp>
      <p:sp>
        <p:nvSpPr>
          <p:cNvPr id="31747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18657" y="-2237581"/>
            <a:ext cx="2179637" cy="737552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0000"/>
                </a:solidFill>
                <a:ea typeface="ＭＳ Ｐゴシック" pitchFamily="-111" charset="-128"/>
              </a:rPr>
              <a:t>   Interpreting Scatterplots</a:t>
            </a:r>
            <a:endParaRPr lang="en-US" sz="2400" dirty="0" smtClean="0">
              <a:solidFill>
                <a:srgbClr val="000000"/>
              </a:solidFill>
              <a:ea typeface="ＭＳ Ｐゴシック" pitchFamily="-111" charset="-128"/>
            </a:endParaRPr>
          </a:p>
          <a:p>
            <a:pPr eaLnBrk="1" hangingPunct="1"/>
            <a:endParaRPr lang="en-US" sz="1800" dirty="0" smtClean="0">
              <a:solidFill>
                <a:srgbClr val="000000"/>
              </a:solidFill>
              <a:ea typeface="ＭＳ Ｐゴシック" pitchFamily="-111" charset="-128"/>
            </a:endParaRPr>
          </a:p>
        </p:txBody>
      </p:sp>
      <p:pic>
        <p:nvPicPr>
          <p:cNvPr id="31748" name="Picture 10" descr="F3.UN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5425" y="954088"/>
            <a:ext cx="5414963" cy="36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665663" y="4811713"/>
            <a:ext cx="1357312" cy="733425"/>
            <a:chOff x="4665676" y="4811525"/>
            <a:chExt cx="1356958" cy="734144"/>
          </a:xfrm>
        </p:grpSpPr>
        <p:sp>
          <p:nvSpPr>
            <p:cNvPr id="18" name="Rectangle 17"/>
            <p:cNvSpPr/>
            <p:nvPr/>
          </p:nvSpPr>
          <p:spPr>
            <a:xfrm>
              <a:off x="4857713" y="5207200"/>
              <a:ext cx="1164921" cy="33846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65676" y="4811525"/>
              <a:ext cx="1356958" cy="33846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Direction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022975" y="4811713"/>
            <a:ext cx="1333500" cy="733425"/>
            <a:chOff x="6022634" y="4811525"/>
            <a:chExt cx="1334061" cy="734144"/>
          </a:xfrm>
        </p:grpSpPr>
        <p:sp>
          <p:nvSpPr>
            <p:cNvPr id="19" name="Rectangle 18"/>
            <p:cNvSpPr/>
            <p:nvPr/>
          </p:nvSpPr>
          <p:spPr>
            <a:xfrm>
              <a:off x="6022634" y="5207200"/>
              <a:ext cx="887786" cy="33846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76850" y="4811525"/>
              <a:ext cx="879845" cy="33846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>
                  <a:solidFill>
                    <a:schemeClr val="tx1"/>
                  </a:solidFill>
                  <a:ea typeface="ＭＳ Ｐゴシック" pitchFamily="-111" charset="-128"/>
                </a:rPr>
                <a:t>Form</a:t>
              </a:r>
              <a:endParaRPr lang="en-US" sz="1400" b="1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328863" y="4811713"/>
            <a:ext cx="2528887" cy="733425"/>
            <a:chOff x="2328332" y="4811525"/>
            <a:chExt cx="2529417" cy="734144"/>
          </a:xfrm>
        </p:grpSpPr>
        <p:sp>
          <p:nvSpPr>
            <p:cNvPr id="17" name="Rectangle 16"/>
            <p:cNvSpPr/>
            <p:nvPr/>
          </p:nvSpPr>
          <p:spPr>
            <a:xfrm>
              <a:off x="2328332" y="5207200"/>
              <a:ext cx="2529417" cy="33846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11167" y="4811525"/>
              <a:ext cx="1082902" cy="33846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>
                  <a:solidFill>
                    <a:schemeClr val="tx1"/>
                  </a:solidFill>
                  <a:ea typeface="ＭＳ Ｐゴシック" pitchFamily="-111" charset="-128"/>
                </a:rPr>
                <a:t>Strength</a:t>
              </a:r>
              <a:endParaRPr lang="en-US" sz="1400" b="1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</p:grpSp>
      <p:sp>
        <p:nvSpPr>
          <p:cNvPr id="14" name="Right Arrow 13"/>
          <p:cNvSpPr/>
          <p:nvPr/>
        </p:nvSpPr>
        <p:spPr>
          <a:xfrm rot="20201963">
            <a:off x="2050305" y="2091963"/>
            <a:ext cx="5003456" cy="30713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146550" y="2232025"/>
            <a:ext cx="4287838" cy="1631950"/>
            <a:chOff x="4147093" y="2232224"/>
            <a:chExt cx="4287824" cy="1631216"/>
          </a:xfrm>
        </p:grpSpPr>
        <p:sp>
          <p:nvSpPr>
            <p:cNvPr id="13" name="TextBox 12"/>
            <p:cNvSpPr txBox="1"/>
            <p:nvPr/>
          </p:nvSpPr>
          <p:spPr>
            <a:xfrm>
              <a:off x="6701675" y="2232224"/>
              <a:ext cx="875992" cy="33855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Outlier</a:t>
              </a:r>
            </a:p>
          </p:txBody>
        </p:sp>
        <p:sp>
          <p:nvSpPr>
            <p:cNvPr id="31760" name="TextBox 15"/>
            <p:cNvSpPr txBox="1">
              <a:spLocks noChangeArrowheads="1"/>
            </p:cNvSpPr>
            <p:nvPr/>
          </p:nvSpPr>
          <p:spPr bwMode="auto">
            <a:xfrm>
              <a:off x="4147093" y="2540001"/>
              <a:ext cx="4287824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buFont typeface="Wingdings" charset="2"/>
                <a:buChar char="ü"/>
              </a:pPr>
              <a:r>
                <a:rPr lang="en-US" sz="1600" dirty="0"/>
                <a:t>There is one possible outlier, the hiker with the body weight of 187 pounds seems to be carrying relatively less weight than are the other group members. </a:t>
              </a: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4500" y="5110163"/>
            <a:ext cx="82327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400"/>
              <a:t>There is a moderately strong, positive, linear relationship between body weight and pack weight.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400"/>
              <a:t>It appears that lighter students are carrying lighter backpacks.</a:t>
            </a:r>
          </a:p>
          <a:p>
            <a:pPr marL="342900" indent="-342900"/>
            <a:endParaRPr lang="en-US" sz="24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Vertical Title 1"/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sz="2200" dirty="0" smtClean="0">
                <a:solidFill>
                  <a:srgbClr val="E81F30"/>
                </a:solidFill>
                <a:ea typeface="ＭＳ Ｐゴシック" pitchFamily="-111" charset="-128"/>
              </a:rPr>
              <a:t>Scatterplots and Correlation</a:t>
            </a:r>
          </a:p>
        </p:txBody>
      </p:sp>
      <p:sp>
        <p:nvSpPr>
          <p:cNvPr id="32771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18657" y="-2237581"/>
            <a:ext cx="2179637" cy="737552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0000"/>
                </a:solidFill>
                <a:ea typeface="ＭＳ Ｐゴシック" pitchFamily="-111" charset="-128"/>
              </a:rPr>
              <a:t>Interpreting Scatterplots</a:t>
            </a:r>
            <a:endParaRPr lang="en-US" sz="2400" dirty="0" smtClean="0">
              <a:solidFill>
                <a:srgbClr val="000000"/>
              </a:solidFill>
              <a:ea typeface="ＭＳ Ｐゴシック" pitchFamily="-111" charset="-128"/>
            </a:endParaRPr>
          </a:p>
          <a:p>
            <a:pPr eaLnBrk="1" hangingPunct="1">
              <a:buFont typeface="Wingdings" charset="2"/>
              <a:buNone/>
            </a:pPr>
            <a:endParaRPr lang="en-US" sz="1800" dirty="0" smtClean="0">
              <a:solidFill>
                <a:srgbClr val="000000"/>
              </a:solidFill>
              <a:ea typeface="ＭＳ Ｐゴシック" pitchFamily="-111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713" y="954088"/>
            <a:ext cx="7375525" cy="7386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u="sng" dirty="0" smtClean="0">
                <a:solidFill>
                  <a:srgbClr val="E81F30"/>
                </a:solidFill>
                <a:ea typeface="ＭＳ Ｐゴシック" pitchFamily="-111" charset="-128"/>
              </a:rPr>
              <a:t>Putting it all Together</a:t>
            </a:r>
            <a:endParaRPr lang="en-US" sz="3200" dirty="0">
              <a:solidFill>
                <a:schemeClr val="tx1"/>
              </a:solidFill>
              <a:ea typeface="ＭＳ Ｐゴシック" pitchFamily="-111" charset="-128"/>
            </a:endParaRPr>
          </a:p>
          <a:p>
            <a:pPr>
              <a:defRPr/>
            </a:pPr>
            <a:endParaRPr lang="en-US" sz="1000" b="1" dirty="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pic>
        <p:nvPicPr>
          <p:cNvPr id="9" name="Picture 8" descr="F3.UN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2769" y="2133600"/>
            <a:ext cx="5004129" cy="356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15926" y="5664498"/>
            <a:ext cx="746994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There is a moderately strong, negative, curved relationship between the percent of students in a state who take the SAT and the mean SAT math score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5083" y="484188"/>
            <a:ext cx="8032652" cy="111601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Topic in this chapter-</a:t>
            </a:r>
            <a:b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Relationship between 2 variables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8474" y="1981200"/>
            <a:ext cx="8082817" cy="4144963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Goal in this chapter: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Plot the data, and add numerical summaries.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Look for overall patterns and deviations from those patterns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When the overall pattern is quite regular, there is sometimes a way to describe it briefly.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1" charset="-128"/>
              </a:rPr>
              <a:t>What do you think?</a:t>
            </a:r>
          </a:p>
        </p:txBody>
      </p:sp>
      <p:sp>
        <p:nvSpPr>
          <p:cNvPr id="33795" name="Content Placeholder 4"/>
          <p:cNvSpPr>
            <a:spLocks noGrp="1"/>
          </p:cNvSpPr>
          <p:nvPr>
            <p:ph idx="1"/>
          </p:nvPr>
        </p:nvSpPr>
        <p:spPr>
          <a:xfrm>
            <a:off x="498475" y="1981200"/>
            <a:ext cx="3819525" cy="2852738"/>
          </a:xfrm>
        </p:spPr>
        <p:txBody>
          <a:bodyPr/>
          <a:lstStyle/>
          <a:p>
            <a:r>
              <a:rPr lang="en-US" sz="2800" dirty="0" smtClean="0">
                <a:ea typeface="ＭＳ Ｐゴシック" pitchFamily="-111" charset="-128"/>
              </a:rPr>
              <a:t>In your groups, examine your </a:t>
            </a:r>
            <a:r>
              <a:rPr lang="en-US" sz="2800" dirty="0" err="1" smtClean="0">
                <a:ea typeface="ＭＳ Ｐゴシック" pitchFamily="-111" charset="-128"/>
              </a:rPr>
              <a:t>scatterplot</a:t>
            </a:r>
            <a:r>
              <a:rPr lang="en-US" sz="2800" dirty="0" smtClean="0">
                <a:ea typeface="ＭＳ Ｐゴシック" pitchFamily="-111" charset="-128"/>
              </a:rPr>
              <a:t>. Provide a description of the graph and comment on any features or trends that are worth noting.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4013" y="2098675"/>
            <a:ext cx="21717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1" charset="-128"/>
              </a:rPr>
              <a:t>In Your Calculator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7838" y="1600200"/>
            <a:ext cx="4891087" cy="47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7028" y="304800"/>
            <a:ext cx="4496972" cy="5600801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5074921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002060"/>
                </a:solidFill>
              </a:rPr>
              <a:t>Changing the Scales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00332"/>
            <a:ext cx="40386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Our eyes are not good judges of how strong a linear relationship is.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These 2 </a:t>
            </a:r>
            <a:r>
              <a:rPr lang="en-US" sz="2400" dirty="0" err="1" smtClean="0">
                <a:solidFill>
                  <a:srgbClr val="002060"/>
                </a:solidFill>
              </a:rPr>
              <a:t>scatterplots</a:t>
            </a:r>
            <a:r>
              <a:rPr lang="en-US" sz="2400" dirty="0" smtClean="0">
                <a:solidFill>
                  <a:srgbClr val="002060"/>
                </a:solidFill>
              </a:rPr>
              <a:t> depict exactly the same data, but the lower plot is drawn smaller in a larger field so it appears to show a stronger linear relationship.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Correlation is the measure we use to accurately determine how strong or weak a relationship actually is.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Vertical Title 1"/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sz="2200" dirty="0" smtClean="0">
                <a:solidFill>
                  <a:srgbClr val="E81F30"/>
                </a:solidFill>
                <a:ea typeface="ＭＳ Ｐゴシック" pitchFamily="-111" charset="-128"/>
              </a:rPr>
              <a:t>Scatterplots and Correlation</a:t>
            </a:r>
          </a:p>
        </p:txBody>
      </p:sp>
      <p:sp>
        <p:nvSpPr>
          <p:cNvPr id="3584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085307" y="-2464594"/>
            <a:ext cx="2446337" cy="737552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0000"/>
                </a:solidFill>
                <a:ea typeface="ＭＳ Ｐゴシック" pitchFamily="-111" charset="-128"/>
              </a:rPr>
              <a:t>Measuring Linear Association: Correlation</a:t>
            </a:r>
            <a:endParaRPr lang="en-US" sz="2400" dirty="0" smtClean="0">
              <a:solidFill>
                <a:srgbClr val="000000"/>
              </a:solidFill>
              <a:ea typeface="ＭＳ Ｐゴシック" pitchFamily="-111" charset="-128"/>
            </a:endParaRPr>
          </a:p>
          <a:p>
            <a:pPr eaLnBrk="1" hangingPunct="1"/>
            <a:endParaRPr lang="en-US" sz="1800" dirty="0" smtClean="0">
              <a:solidFill>
                <a:srgbClr val="000000"/>
              </a:solidFill>
              <a:ea typeface="ＭＳ Ｐゴシック" pitchFamily="-111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3863" y="616963"/>
            <a:ext cx="7777162" cy="51398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u="sng" dirty="0">
                <a:solidFill>
                  <a:srgbClr val="E81F30"/>
                </a:solidFill>
                <a:ea typeface="ＭＳ Ｐゴシック" pitchFamily="-111" charset="-128"/>
              </a:rPr>
              <a:t>Definition: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ea typeface="ＭＳ Ｐゴシック" pitchFamily="-111" charset="-128"/>
              </a:rPr>
              <a:t>The </a:t>
            </a:r>
            <a:r>
              <a:rPr lang="en-US" sz="2400" b="1" dirty="0">
                <a:solidFill>
                  <a:schemeClr val="tx1"/>
                </a:solidFill>
                <a:ea typeface="ＭＳ Ｐゴシック" pitchFamily="-111" charset="-128"/>
              </a:rPr>
              <a:t>correlation </a:t>
            </a:r>
            <a:r>
              <a:rPr lang="en-US" sz="2400" b="1" i="1" dirty="0">
                <a:solidFill>
                  <a:schemeClr val="tx1"/>
                </a:solidFill>
                <a:ea typeface="ＭＳ Ｐゴシック" pitchFamily="-111" charset="-128"/>
              </a:rPr>
              <a:t>r</a:t>
            </a:r>
            <a:r>
              <a:rPr lang="en-US" sz="2400" dirty="0">
                <a:solidFill>
                  <a:schemeClr val="tx1"/>
                </a:solidFill>
                <a:ea typeface="ＭＳ Ｐゴシック" pitchFamily="-111" charset="-128"/>
              </a:rPr>
              <a:t> measures the strength of the linear relationship between two quantitative variables.</a:t>
            </a:r>
          </a:p>
          <a:p>
            <a:pPr lvl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400" i="1" dirty="0">
                <a:solidFill>
                  <a:schemeClr val="tx1"/>
                </a:solidFill>
                <a:ea typeface="ＭＳ Ｐゴシック" pitchFamily="-111" charset="-128"/>
              </a:rPr>
              <a:t>r </a:t>
            </a:r>
            <a:r>
              <a:rPr lang="en-US" sz="2400" dirty="0">
                <a:solidFill>
                  <a:schemeClr val="tx1"/>
                </a:solidFill>
                <a:ea typeface="ＭＳ Ｐゴシック" pitchFamily="-111" charset="-128"/>
              </a:rPr>
              <a:t>is always a number between -1 and 1</a:t>
            </a:r>
          </a:p>
          <a:p>
            <a:pPr lvl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400" i="1" dirty="0">
                <a:solidFill>
                  <a:schemeClr val="tx1"/>
                </a:solidFill>
                <a:ea typeface="ＭＳ Ｐゴシック" pitchFamily="-111" charset="-128"/>
              </a:rPr>
              <a:t>r </a:t>
            </a:r>
            <a:r>
              <a:rPr lang="en-US" sz="2400" dirty="0">
                <a:solidFill>
                  <a:schemeClr val="tx1"/>
                </a:solidFill>
                <a:ea typeface="ＭＳ Ｐゴシック" pitchFamily="-111" charset="-128"/>
              </a:rPr>
              <a:t>&gt; 0 indicates a positive association.</a:t>
            </a:r>
          </a:p>
          <a:p>
            <a:pPr lvl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400" i="1" dirty="0">
                <a:solidFill>
                  <a:schemeClr val="tx1"/>
                </a:solidFill>
                <a:ea typeface="ＭＳ Ｐゴシック" pitchFamily="-111" charset="-128"/>
              </a:rPr>
              <a:t>r </a:t>
            </a:r>
            <a:r>
              <a:rPr lang="en-US" sz="2400" dirty="0">
                <a:solidFill>
                  <a:schemeClr val="tx1"/>
                </a:solidFill>
                <a:ea typeface="ＭＳ Ｐゴシック" pitchFamily="-111" charset="-128"/>
              </a:rPr>
              <a:t>&lt; 0 indicates a negative association.</a:t>
            </a:r>
          </a:p>
          <a:p>
            <a:pPr lvl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ea typeface="ＭＳ Ｐゴシック" pitchFamily="-111" charset="-128"/>
              </a:rPr>
              <a:t>Values of </a:t>
            </a:r>
            <a:r>
              <a:rPr lang="en-US" sz="2400" i="1" dirty="0">
                <a:solidFill>
                  <a:schemeClr val="tx1"/>
                </a:solidFill>
                <a:ea typeface="ＭＳ Ｐゴシック" pitchFamily="-111" charset="-128"/>
              </a:rPr>
              <a:t>r</a:t>
            </a:r>
            <a:r>
              <a:rPr lang="en-US" sz="2400" dirty="0">
                <a:solidFill>
                  <a:schemeClr val="tx1"/>
                </a:solidFill>
                <a:ea typeface="ＭＳ Ｐゴシック" pitchFamily="-111" charset="-128"/>
              </a:rPr>
              <a:t> near 0 indicate a very weak linear relationship.</a:t>
            </a:r>
          </a:p>
          <a:p>
            <a:pPr lvl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ea typeface="ＭＳ Ｐゴシック" pitchFamily="-111" charset="-128"/>
              </a:rPr>
              <a:t>The strength of the linear relationship increases as </a:t>
            </a:r>
            <a:r>
              <a:rPr lang="en-US" sz="2400" i="1" dirty="0">
                <a:solidFill>
                  <a:schemeClr val="tx1"/>
                </a:solidFill>
                <a:ea typeface="ＭＳ Ｐゴシック" pitchFamily="-111" charset="-128"/>
              </a:rPr>
              <a:t>r</a:t>
            </a:r>
            <a:r>
              <a:rPr lang="en-US" sz="2400" dirty="0">
                <a:solidFill>
                  <a:schemeClr val="tx1"/>
                </a:solidFill>
                <a:ea typeface="ＭＳ Ｐゴシック" pitchFamily="-111" charset="-128"/>
              </a:rPr>
              <a:t> moves away from 0 towards -1 or 1.</a:t>
            </a:r>
          </a:p>
          <a:p>
            <a:pPr lvl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ea typeface="ＭＳ Ｐゴシック" pitchFamily="-111" charset="-128"/>
              </a:rPr>
              <a:t>The extreme values </a:t>
            </a:r>
            <a:r>
              <a:rPr lang="en-US" sz="2400" i="1" dirty="0">
                <a:solidFill>
                  <a:schemeClr val="tx1"/>
                </a:solidFill>
                <a:ea typeface="ＭＳ Ｐゴシック" pitchFamily="-111" charset="-128"/>
              </a:rPr>
              <a:t>r </a:t>
            </a:r>
            <a:r>
              <a:rPr lang="en-US" sz="2400" dirty="0">
                <a:solidFill>
                  <a:schemeClr val="tx1"/>
                </a:solidFill>
                <a:ea typeface="ＭＳ Ｐゴシック" pitchFamily="-111" charset="-128"/>
              </a:rPr>
              <a:t>= -1 and r = 1 occur only in the case of a perfect linear relationship.</a:t>
            </a:r>
          </a:p>
          <a:p>
            <a:pPr>
              <a:defRPr/>
            </a:pPr>
            <a:endParaRPr lang="en-US" sz="1000" b="1" dirty="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051" y="5450768"/>
            <a:ext cx="8677983" cy="13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bldLvl="5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Interpretations of positive, zero and negative correlations.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80" y="1600200"/>
            <a:ext cx="8231040" cy="4389581"/>
          </a:xfrm>
        </p:spPr>
        <p:txBody>
          <a:bodyPr/>
          <a:lstStyle/>
          <a:p>
            <a:r>
              <a:rPr lang="en-US" sz="2400" dirty="0" smtClean="0">
                <a:solidFill>
                  <a:srgbClr val="002060"/>
                </a:solidFill>
              </a:rPr>
              <a:t>r can take on any values between -1 and 1 inclusive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r = -1 indicates a perfect negative linear correlation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r = 0 indicates no linear correlation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r = 1 indicates a perfect positive linear relationship</a:t>
            </a:r>
          </a:p>
          <a:p>
            <a:pPr>
              <a:buFont typeface="Wingdings 2" pitchFamily="18" charset="2"/>
              <a:buNone/>
            </a:pPr>
            <a:endParaRPr lang="en-US" sz="24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08639" y="4120271"/>
          <a:ext cx="7050240" cy="2350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5120"/>
                <a:gridCol w="3525120"/>
              </a:tblGrid>
              <a:tr h="470065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solidFill>
                            <a:srgbClr val="002060"/>
                          </a:solidFill>
                        </a:rPr>
                        <a:t>Value of r</a:t>
                      </a:r>
                      <a:endParaRPr lang="en-US" sz="2300" dirty="0">
                        <a:solidFill>
                          <a:srgbClr val="002060"/>
                        </a:solidFill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solidFill>
                            <a:srgbClr val="002060"/>
                          </a:solidFill>
                        </a:rPr>
                        <a:t>Strength</a:t>
                      </a:r>
                      <a:r>
                        <a:rPr lang="en-US" sz="2300" baseline="0" dirty="0" smtClean="0">
                          <a:solidFill>
                            <a:srgbClr val="002060"/>
                          </a:solidFill>
                        </a:rPr>
                        <a:t> of relationship</a:t>
                      </a:r>
                      <a:endParaRPr lang="en-US" sz="2300" dirty="0">
                        <a:solidFill>
                          <a:srgbClr val="002060"/>
                        </a:solidFill>
                      </a:endParaRPr>
                    </a:p>
                  </a:txBody>
                  <a:tcPr marL="82944" marR="82944" marT="41476" marB="41476"/>
                </a:tc>
              </a:tr>
              <a:tr h="470065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-1 to -.75 </a:t>
                      </a:r>
                      <a:r>
                        <a:rPr lang="en-US" sz="2300" baseline="0" dirty="0" smtClean="0"/>
                        <a:t>   or .75 to 1</a:t>
                      </a:r>
                      <a:endParaRPr lang="en-US" sz="23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strong</a:t>
                      </a:r>
                      <a:endParaRPr lang="en-US" sz="2300" dirty="0"/>
                    </a:p>
                  </a:txBody>
                  <a:tcPr marL="82944" marR="82944" marT="41476" marB="41476"/>
                </a:tc>
              </a:tr>
              <a:tr h="470065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-.75 to -.5   or .5 to .75</a:t>
                      </a:r>
                      <a:endParaRPr lang="en-US" sz="23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moderate</a:t>
                      </a:r>
                      <a:endParaRPr lang="en-US" sz="2300" dirty="0"/>
                    </a:p>
                  </a:txBody>
                  <a:tcPr marL="82944" marR="82944" marT="41476" marB="41476"/>
                </a:tc>
              </a:tr>
              <a:tr h="470065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-.5 to -.25   or .25</a:t>
                      </a:r>
                      <a:r>
                        <a:rPr lang="en-US" sz="2300" baseline="0" dirty="0" smtClean="0"/>
                        <a:t> to .5</a:t>
                      </a:r>
                      <a:endParaRPr lang="en-US" sz="23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weak</a:t>
                      </a:r>
                      <a:endParaRPr lang="en-US" sz="2300" dirty="0"/>
                    </a:p>
                  </a:txBody>
                  <a:tcPr marL="82944" marR="82944" marT="41476" marB="41476"/>
                </a:tc>
              </a:tr>
              <a:tr h="470065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-.25 to .25</a:t>
                      </a:r>
                      <a:endParaRPr lang="en-US" sz="23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none</a:t>
                      </a:r>
                      <a:r>
                        <a:rPr lang="en-US" sz="2300" baseline="0" dirty="0" smtClean="0"/>
                        <a:t> or very weak</a:t>
                      </a:r>
                      <a:endParaRPr lang="en-US" sz="2300" dirty="0"/>
                    </a:p>
                  </a:txBody>
                  <a:tcPr marL="82944" marR="82944" marT="41476" marB="4147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Vertical Title 1"/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sz="2200" dirty="0" smtClean="0">
                <a:solidFill>
                  <a:srgbClr val="E81F30"/>
                </a:solidFill>
                <a:ea typeface="ＭＳ Ｐゴシック" pitchFamily="-111" charset="-128"/>
              </a:rPr>
              <a:t>Scatterplots and Correlation</a:t>
            </a:r>
          </a:p>
        </p:txBody>
      </p:sp>
      <p:sp>
        <p:nvSpPr>
          <p:cNvPr id="36867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085307" y="-2104231"/>
            <a:ext cx="2446337" cy="737552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0000"/>
                </a:solidFill>
                <a:ea typeface="ＭＳ Ｐゴシック" pitchFamily="-111" charset="-128"/>
              </a:rPr>
              <a:t>Measuring Linear Association: Correlation</a:t>
            </a:r>
            <a:endParaRPr lang="en-US" sz="2400" dirty="0" smtClean="0">
              <a:solidFill>
                <a:srgbClr val="000000"/>
              </a:solidFill>
              <a:ea typeface="ＭＳ Ｐゴシック" pitchFamily="-111" charset="-128"/>
            </a:endParaRPr>
          </a:p>
          <a:p>
            <a:pPr eaLnBrk="1" hangingPunct="1">
              <a:buFont typeface="Wingdings" charset="2"/>
              <a:buNone/>
            </a:pPr>
            <a:endParaRPr lang="en-US" sz="1800" dirty="0" smtClean="0">
              <a:solidFill>
                <a:srgbClr val="000000"/>
              </a:solidFill>
              <a:ea typeface="ＭＳ Ｐゴシック" pitchFamily="-111" charset="-128"/>
            </a:endParaRPr>
          </a:p>
        </p:txBody>
      </p:sp>
      <p:pic>
        <p:nvPicPr>
          <p:cNvPr id="36868" name="Picture 4" descr="F3.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038" y="1093788"/>
            <a:ext cx="74072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93034"/>
            <a:ext cx="9144000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216854" y="844062"/>
            <a:ext cx="67173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b="1" dirty="0">
                <a:solidFill>
                  <a:srgbClr val="000000"/>
                </a:solidFill>
              </a:rPr>
              <a:t>Measuring Linear Association: Correlation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Vertical Title 1"/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sz="2200" dirty="0" smtClean="0">
                <a:solidFill>
                  <a:srgbClr val="E81F30"/>
                </a:solidFill>
                <a:ea typeface="ＭＳ Ｐゴシック" pitchFamily="-111" charset="-128"/>
              </a:rPr>
              <a:t>Scatterplots and Correlation</a:t>
            </a:r>
          </a:p>
        </p:txBody>
      </p:sp>
      <p:sp>
        <p:nvSpPr>
          <p:cNvPr id="1028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18657" y="-2237581"/>
            <a:ext cx="2179637" cy="737552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0000"/>
                </a:solidFill>
                <a:ea typeface="ＭＳ Ｐゴシック" pitchFamily="-111" charset="-128"/>
              </a:rPr>
              <a:t>Correlation</a:t>
            </a:r>
            <a:endParaRPr lang="en-US" sz="2400" dirty="0" smtClean="0">
              <a:solidFill>
                <a:srgbClr val="000000"/>
              </a:solidFill>
              <a:ea typeface="ＭＳ Ｐゴシック" pitchFamily="-111" charset="-128"/>
            </a:endParaRPr>
          </a:p>
          <a:p>
            <a:pPr lvl="1" eaLnBrk="1" hangingPunct="1">
              <a:buFont typeface="Wingdings" charset="2"/>
              <a:buNone/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-111" charset="-128"/>
              </a:rPr>
              <a:t>The formula for </a:t>
            </a:r>
            <a:r>
              <a:rPr lang="en-US" sz="2000" i="1" dirty="0" smtClean="0">
                <a:solidFill>
                  <a:srgbClr val="000000"/>
                </a:solidFill>
                <a:ea typeface="ＭＳ Ｐゴシック" pitchFamily="-111" charset="-128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-111" charset="-128"/>
              </a:rPr>
              <a:t> is a bit complex. It helps us to see what correlation is, but in practice, you should use your calculator to find </a:t>
            </a:r>
            <a:r>
              <a:rPr lang="en-US" sz="2000" i="1" dirty="0" smtClean="0">
                <a:solidFill>
                  <a:srgbClr val="000000"/>
                </a:solidFill>
                <a:ea typeface="ＭＳ Ｐゴシック" pitchFamily="-111" charset="-128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-111" charset="-128"/>
              </a:rPr>
              <a:t>.</a:t>
            </a:r>
          </a:p>
          <a:p>
            <a:pPr eaLnBrk="1" hangingPunct="1"/>
            <a:endParaRPr lang="en-US" sz="1800" dirty="0" smtClean="0">
              <a:solidFill>
                <a:srgbClr val="000000"/>
              </a:solidFill>
              <a:ea typeface="ＭＳ Ｐゴシック" pitchFamily="-11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750" y="2339975"/>
            <a:ext cx="8072438" cy="41084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1" charset="-128"/>
              </a:rPr>
              <a:t>Suppose that we have data on variables </a:t>
            </a:r>
            <a:r>
              <a:rPr lang="en-US" i="1">
                <a:solidFill>
                  <a:srgbClr val="000000"/>
                </a:solidFill>
                <a:ea typeface="ＭＳ Ｐゴシック" pitchFamily="-111" charset="-128"/>
              </a:rPr>
              <a:t>x</a:t>
            </a:r>
            <a:r>
              <a:rPr lang="en-US">
                <a:solidFill>
                  <a:srgbClr val="000000"/>
                </a:solidFill>
                <a:ea typeface="ＭＳ Ｐゴシック" pitchFamily="-111" charset="-128"/>
              </a:rPr>
              <a:t> and </a:t>
            </a:r>
            <a:r>
              <a:rPr lang="en-US" i="1">
                <a:solidFill>
                  <a:srgbClr val="000000"/>
                </a:solidFill>
                <a:ea typeface="ＭＳ Ｐゴシック" pitchFamily="-111" charset="-128"/>
              </a:rPr>
              <a:t>y</a:t>
            </a:r>
            <a:r>
              <a:rPr lang="en-US">
                <a:solidFill>
                  <a:srgbClr val="000000"/>
                </a:solidFill>
                <a:ea typeface="ＭＳ Ｐゴシック" pitchFamily="-111" charset="-128"/>
              </a:rPr>
              <a:t> for </a:t>
            </a:r>
            <a:r>
              <a:rPr lang="en-US" i="1">
                <a:solidFill>
                  <a:srgbClr val="000000"/>
                </a:solidFill>
                <a:ea typeface="ＭＳ Ｐゴシック" pitchFamily="-111" charset="-128"/>
              </a:rPr>
              <a:t>n</a:t>
            </a:r>
            <a:r>
              <a:rPr lang="en-US">
                <a:solidFill>
                  <a:srgbClr val="000000"/>
                </a:solidFill>
                <a:ea typeface="ＭＳ Ｐゴシック" pitchFamily="-111" charset="-128"/>
              </a:rPr>
              <a:t> individuals. </a:t>
            </a:r>
          </a:p>
          <a:p>
            <a:pPr marL="342900" indent="-342900">
              <a:spcAft>
                <a:spcPts val="600"/>
              </a:spcAf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1" charset="-128"/>
              </a:rPr>
              <a:t>The values for the first individual are </a:t>
            </a:r>
            <a:r>
              <a:rPr lang="en-US" i="1">
                <a:solidFill>
                  <a:srgbClr val="000000"/>
                </a:solidFill>
                <a:ea typeface="ＭＳ Ｐゴシック" pitchFamily="-111" charset="-128"/>
              </a:rPr>
              <a:t>x</a:t>
            </a:r>
            <a:r>
              <a:rPr lang="en-US" i="1" baseline="-25000">
                <a:solidFill>
                  <a:srgbClr val="000000"/>
                </a:solidFill>
                <a:ea typeface="ＭＳ Ｐゴシック" pitchFamily="-111" charset="-128"/>
              </a:rPr>
              <a:t>1</a:t>
            </a:r>
            <a:r>
              <a:rPr lang="en-US">
                <a:solidFill>
                  <a:srgbClr val="000000"/>
                </a:solidFill>
                <a:ea typeface="ＭＳ Ｐゴシック" pitchFamily="-111" charset="-128"/>
              </a:rPr>
              <a:t> and </a:t>
            </a:r>
            <a:r>
              <a:rPr lang="en-US" i="1">
                <a:solidFill>
                  <a:srgbClr val="000000"/>
                </a:solidFill>
                <a:ea typeface="ＭＳ Ｐゴシック" pitchFamily="-111" charset="-128"/>
              </a:rPr>
              <a:t>y</a:t>
            </a:r>
            <a:r>
              <a:rPr lang="en-US" i="1" baseline="-25000">
                <a:solidFill>
                  <a:srgbClr val="000000"/>
                </a:solidFill>
                <a:ea typeface="ＭＳ Ｐゴシック" pitchFamily="-111" charset="-128"/>
              </a:rPr>
              <a:t>1</a:t>
            </a:r>
            <a:r>
              <a:rPr lang="en-US">
                <a:solidFill>
                  <a:srgbClr val="000000"/>
                </a:solidFill>
                <a:ea typeface="ＭＳ Ｐゴシック" pitchFamily="-111" charset="-128"/>
              </a:rPr>
              <a:t>, the values for the second individual are </a:t>
            </a:r>
            <a:r>
              <a:rPr lang="en-US" i="1">
                <a:solidFill>
                  <a:srgbClr val="000000"/>
                </a:solidFill>
                <a:ea typeface="ＭＳ Ｐゴシック" pitchFamily="-111" charset="-128"/>
              </a:rPr>
              <a:t>x</a:t>
            </a:r>
            <a:r>
              <a:rPr lang="en-US" i="1" baseline="-25000">
                <a:solidFill>
                  <a:srgbClr val="000000"/>
                </a:solidFill>
                <a:ea typeface="ＭＳ Ｐゴシック" pitchFamily="-111" charset="-128"/>
              </a:rPr>
              <a:t>2</a:t>
            </a:r>
            <a:r>
              <a:rPr lang="en-US">
                <a:solidFill>
                  <a:srgbClr val="000000"/>
                </a:solidFill>
                <a:ea typeface="ＭＳ Ｐゴシック" pitchFamily="-111" charset="-128"/>
              </a:rPr>
              <a:t> and </a:t>
            </a:r>
            <a:r>
              <a:rPr lang="en-US" i="1">
                <a:solidFill>
                  <a:srgbClr val="000000"/>
                </a:solidFill>
                <a:ea typeface="ＭＳ Ｐゴシック" pitchFamily="-111" charset="-128"/>
              </a:rPr>
              <a:t>y</a:t>
            </a:r>
            <a:r>
              <a:rPr lang="en-US" i="1" baseline="-25000">
                <a:solidFill>
                  <a:srgbClr val="000000"/>
                </a:solidFill>
                <a:ea typeface="ＭＳ Ｐゴシック" pitchFamily="-111" charset="-128"/>
              </a:rPr>
              <a:t>2</a:t>
            </a:r>
            <a:r>
              <a:rPr lang="en-US">
                <a:solidFill>
                  <a:srgbClr val="000000"/>
                </a:solidFill>
                <a:ea typeface="ＭＳ Ｐゴシック" pitchFamily="-111" charset="-128"/>
              </a:rPr>
              <a:t>, and so on. </a:t>
            </a:r>
          </a:p>
          <a:p>
            <a:pPr marL="342900" indent="-342900">
              <a:spcAft>
                <a:spcPts val="600"/>
              </a:spcAf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1" charset="-128"/>
              </a:rPr>
              <a:t>The means and standard deviations of the two variables are </a:t>
            </a:r>
            <a:r>
              <a:rPr lang="en-US" i="1">
                <a:solidFill>
                  <a:srgbClr val="000000"/>
                </a:solidFill>
                <a:ea typeface="ＭＳ Ｐゴシック" pitchFamily="-111" charset="-128"/>
              </a:rPr>
              <a:t>x-bar</a:t>
            </a:r>
            <a:r>
              <a:rPr lang="en-US">
                <a:solidFill>
                  <a:srgbClr val="000000"/>
                </a:solidFill>
                <a:ea typeface="ＭＳ Ｐゴシック" pitchFamily="-111" charset="-128"/>
              </a:rPr>
              <a:t> and </a:t>
            </a:r>
            <a:r>
              <a:rPr lang="en-US" i="1">
                <a:solidFill>
                  <a:srgbClr val="000000"/>
                </a:solidFill>
                <a:ea typeface="ＭＳ Ｐゴシック" pitchFamily="-111" charset="-128"/>
              </a:rPr>
              <a:t>s</a:t>
            </a:r>
            <a:r>
              <a:rPr lang="en-US" i="1" baseline="-25000">
                <a:solidFill>
                  <a:srgbClr val="000000"/>
                </a:solidFill>
                <a:ea typeface="ＭＳ Ｐゴシック" pitchFamily="-111" charset="-128"/>
              </a:rPr>
              <a:t>x</a:t>
            </a:r>
            <a:r>
              <a:rPr lang="en-US">
                <a:solidFill>
                  <a:srgbClr val="000000"/>
                </a:solidFill>
                <a:ea typeface="ＭＳ Ｐゴシック" pitchFamily="-111" charset="-128"/>
              </a:rPr>
              <a:t> for the </a:t>
            </a:r>
            <a:r>
              <a:rPr lang="en-US" i="1">
                <a:solidFill>
                  <a:srgbClr val="000000"/>
                </a:solidFill>
                <a:ea typeface="ＭＳ Ｐゴシック" pitchFamily="-111" charset="-128"/>
              </a:rPr>
              <a:t>x</a:t>
            </a:r>
            <a:r>
              <a:rPr lang="en-US">
                <a:solidFill>
                  <a:srgbClr val="000000"/>
                </a:solidFill>
                <a:ea typeface="ＭＳ Ｐゴシック" pitchFamily="-111" charset="-128"/>
              </a:rPr>
              <a:t>-values and </a:t>
            </a:r>
            <a:r>
              <a:rPr lang="en-US" i="1">
                <a:solidFill>
                  <a:srgbClr val="000000"/>
                </a:solidFill>
                <a:ea typeface="ＭＳ Ｐゴシック" pitchFamily="-111" charset="-128"/>
              </a:rPr>
              <a:t>y-bar </a:t>
            </a:r>
            <a:r>
              <a:rPr lang="en-US">
                <a:solidFill>
                  <a:srgbClr val="000000"/>
                </a:solidFill>
                <a:ea typeface="ＭＳ Ｐゴシック" pitchFamily="-111" charset="-128"/>
              </a:rPr>
              <a:t>and </a:t>
            </a:r>
            <a:r>
              <a:rPr lang="en-US" i="1">
                <a:solidFill>
                  <a:srgbClr val="000000"/>
                </a:solidFill>
                <a:ea typeface="ＭＳ Ｐゴシック" pitchFamily="-111" charset="-128"/>
              </a:rPr>
              <a:t>s</a:t>
            </a:r>
            <a:r>
              <a:rPr lang="en-US" i="1" baseline="-25000">
                <a:solidFill>
                  <a:srgbClr val="000000"/>
                </a:solidFill>
                <a:ea typeface="ＭＳ Ｐゴシック" pitchFamily="-111" charset="-128"/>
              </a:rPr>
              <a:t>y</a:t>
            </a:r>
            <a:r>
              <a:rPr lang="en-US">
                <a:solidFill>
                  <a:srgbClr val="000000"/>
                </a:solidFill>
                <a:ea typeface="ＭＳ Ｐゴシック" pitchFamily="-111" charset="-128"/>
              </a:rPr>
              <a:t> for the </a:t>
            </a:r>
            <a:r>
              <a:rPr lang="en-US" i="1">
                <a:solidFill>
                  <a:srgbClr val="000000"/>
                </a:solidFill>
                <a:ea typeface="ＭＳ Ｐゴシック" pitchFamily="-111" charset="-128"/>
              </a:rPr>
              <a:t>y</a:t>
            </a:r>
            <a:r>
              <a:rPr lang="en-US">
                <a:solidFill>
                  <a:srgbClr val="000000"/>
                </a:solidFill>
                <a:ea typeface="ＭＳ Ｐゴシック" pitchFamily="-111" charset="-128"/>
              </a:rPr>
              <a:t>-values. </a:t>
            </a:r>
          </a:p>
          <a:p>
            <a:pPr marL="342900" indent="-342900">
              <a:spcAft>
                <a:spcPts val="600"/>
              </a:spcAf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1" charset="-128"/>
              </a:rPr>
              <a:t>The correlation </a:t>
            </a:r>
            <a:r>
              <a:rPr lang="en-US" i="1">
                <a:solidFill>
                  <a:srgbClr val="000000"/>
                </a:solidFill>
                <a:ea typeface="ＭＳ Ｐゴシック" pitchFamily="-111" charset="-128"/>
              </a:rPr>
              <a:t>r</a:t>
            </a:r>
            <a:r>
              <a:rPr lang="en-US">
                <a:solidFill>
                  <a:srgbClr val="000000"/>
                </a:solidFill>
                <a:ea typeface="ＭＳ Ｐゴシック" pitchFamily="-111" charset="-128"/>
              </a:rPr>
              <a:t> between </a:t>
            </a:r>
            <a:r>
              <a:rPr lang="en-US" i="1">
                <a:solidFill>
                  <a:srgbClr val="000000"/>
                </a:solidFill>
                <a:ea typeface="ＭＳ Ｐゴシック" pitchFamily="-111" charset="-128"/>
              </a:rPr>
              <a:t>x</a:t>
            </a:r>
            <a:r>
              <a:rPr lang="en-US">
                <a:solidFill>
                  <a:srgbClr val="000000"/>
                </a:solidFill>
                <a:ea typeface="ＭＳ Ｐゴシック" pitchFamily="-111" charset="-128"/>
              </a:rPr>
              <a:t> and </a:t>
            </a:r>
            <a:r>
              <a:rPr lang="en-US" i="1">
                <a:solidFill>
                  <a:srgbClr val="000000"/>
                </a:solidFill>
                <a:ea typeface="ＭＳ Ｐゴシック" pitchFamily="-111" charset="-128"/>
              </a:rPr>
              <a:t>y</a:t>
            </a:r>
            <a:r>
              <a:rPr lang="en-US">
                <a:solidFill>
                  <a:srgbClr val="000000"/>
                </a:solidFill>
                <a:ea typeface="ＭＳ Ｐゴシック" pitchFamily="-111" charset="-128"/>
              </a:rPr>
              <a:t> is: </a:t>
            </a:r>
          </a:p>
          <a:p>
            <a:pPr marL="342900" indent="-342900">
              <a:spcAft>
                <a:spcPts val="600"/>
              </a:spcAft>
              <a:defRPr/>
            </a:pPr>
            <a:endParaRPr lang="en-US">
              <a:solidFill>
                <a:srgbClr val="000000"/>
              </a:solidFill>
              <a:ea typeface="ＭＳ Ｐゴシック" pitchFamily="-111" charset="-128"/>
            </a:endParaRPr>
          </a:p>
          <a:p>
            <a:pPr marL="342900" indent="-342900">
              <a:spcAft>
                <a:spcPts val="600"/>
              </a:spcAft>
              <a:defRPr/>
            </a:pPr>
            <a:endParaRPr lang="en-US">
              <a:solidFill>
                <a:srgbClr val="000000"/>
              </a:solidFill>
              <a:ea typeface="ＭＳ Ｐゴシック" pitchFamily="-111" charset="-128"/>
            </a:endParaRPr>
          </a:p>
          <a:p>
            <a:pPr marL="342900" indent="-342900">
              <a:spcAft>
                <a:spcPts val="600"/>
              </a:spcAft>
              <a:defRPr/>
            </a:pPr>
            <a:endParaRPr lang="en-US">
              <a:solidFill>
                <a:srgbClr val="000000"/>
              </a:solidFill>
              <a:ea typeface="ＭＳ Ｐゴシック" pitchFamily="-111" charset="-128"/>
            </a:endParaRPr>
          </a:p>
          <a:p>
            <a:pPr marL="342900" indent="-342900">
              <a:spcAft>
                <a:spcPts val="600"/>
              </a:spcAft>
              <a:defRPr/>
            </a:pPr>
            <a:endParaRPr lang="en-US">
              <a:solidFill>
                <a:srgbClr val="000000"/>
              </a:solidFill>
              <a:ea typeface="ＭＳ Ｐゴシック" pitchFamily="-111" charset="-128"/>
            </a:endParaRPr>
          </a:p>
          <a:p>
            <a:pPr marL="342900" indent="-342900">
              <a:spcAft>
                <a:spcPts val="600"/>
              </a:spcAft>
              <a:defRPr/>
            </a:pPr>
            <a:endParaRPr lang="en-US">
              <a:solidFill>
                <a:srgbClr val="000000"/>
              </a:solidFill>
              <a:ea typeface="ＭＳ Ｐゴシック" pitchFamily="-111" charset="-128"/>
            </a:endParaRPr>
          </a:p>
          <a:p>
            <a:pPr marL="342900" indent="-342900">
              <a:spcAft>
                <a:spcPts val="600"/>
              </a:spcAft>
              <a:defRPr/>
            </a:pPr>
            <a:endParaRPr lang="en-US">
              <a:solidFill>
                <a:srgbClr val="000000"/>
              </a:solidFill>
              <a:ea typeface="ＭＳ Ｐゴシック" pitchFamily="-111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4944" y="1986003"/>
            <a:ext cx="5422163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FFFFFF"/>
                </a:solidFill>
                <a:ea typeface="ＭＳ Ｐゴシック" pitchFamily="-111" charset="-128"/>
              </a:rPr>
              <a:t>How to Calculate the Correlation </a:t>
            </a:r>
            <a:r>
              <a:rPr lang="en-US" b="1" i="1">
                <a:solidFill>
                  <a:srgbClr val="FFFFFF"/>
                </a:solidFill>
                <a:ea typeface="ＭＳ Ｐゴシック" pitchFamily="-111" charset="-128"/>
              </a:rPr>
              <a:t>r</a:t>
            </a:r>
            <a:endParaRPr lang="en-US" b="1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463550" y="4351338"/>
          <a:ext cx="7643813" cy="1860550"/>
        </p:xfrm>
        <a:graphic>
          <a:graphicData uri="http://schemas.openxmlformats.org/presentationml/2006/ole">
            <p:oleObj spid="_x0000_s1026" name="Equation" r:id="rId4" imgW="4381200" imgH="106668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E81F30"/>
                </a:solidFill>
                <a:ea typeface="ＭＳ Ｐゴシック" pitchFamily="-111" charset="-128"/>
              </a:rPr>
              <a:t>Section 3.1</a:t>
            </a:r>
            <a:br>
              <a:rPr lang="en-US" sz="3000" b="1" dirty="0" smtClean="0">
                <a:solidFill>
                  <a:srgbClr val="E81F30"/>
                </a:solidFill>
                <a:ea typeface="ＭＳ Ｐゴシック" pitchFamily="-111" charset="-128"/>
              </a:rPr>
            </a:br>
            <a:r>
              <a:rPr lang="en-US" sz="3000" b="1" dirty="0" smtClean="0">
                <a:solidFill>
                  <a:srgbClr val="E81F30"/>
                </a:solidFill>
                <a:ea typeface="ＭＳ Ｐゴシック" pitchFamily="-111" charset="-128"/>
              </a:rPr>
              <a:t>Scatterplots and Correlation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half" idx="2"/>
          </p:nvPr>
        </p:nvSpPr>
        <p:spPr>
          <a:xfrm>
            <a:off x="496888" y="2447925"/>
            <a:ext cx="8402637" cy="3678238"/>
          </a:xfrm>
        </p:spPr>
        <p:txBody>
          <a:bodyPr/>
          <a:lstStyle/>
          <a:p>
            <a:pPr eaLnBrk="1" hangingPunct="1">
              <a:spcAft>
                <a:spcPts val="2400"/>
              </a:spcAft>
              <a:buFont typeface="Wingdings" charset="2"/>
              <a:buNone/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-111" charset="-128"/>
              </a:rPr>
              <a:t>After this section, you should be able to…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charset="2"/>
              <a:buChar char="ü"/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-111" charset="-128"/>
              </a:rPr>
              <a:t>IDENTIFY explanatory and response variables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charset="2"/>
              <a:buChar char="ü"/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-111" charset="-128"/>
              </a:rPr>
              <a:t>CONSTRUCT 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 pitchFamily="-111" charset="-128"/>
              </a:rPr>
              <a:t>scatterplots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-111" charset="-128"/>
              </a:rPr>
              <a:t> to display relationships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charset="2"/>
              <a:buChar char="ü"/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-111" charset="-128"/>
              </a:rPr>
              <a:t>INTERPRET 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 pitchFamily="-111" charset="-128"/>
              </a:rPr>
              <a:t>scatterplots</a:t>
            </a:r>
            <a:endParaRPr lang="en-US" sz="2000" dirty="0" smtClean="0">
              <a:solidFill>
                <a:srgbClr val="000000"/>
              </a:solidFill>
              <a:ea typeface="ＭＳ Ｐゴシック" pitchFamily="-111" charset="-128"/>
            </a:endParaRP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charset="2"/>
              <a:buChar char="ü"/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-111" charset="-128"/>
              </a:rPr>
              <a:t>MEASURE linear association using correlation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charset="2"/>
              <a:buChar char="ü"/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-111" charset="-128"/>
              </a:rPr>
              <a:t>INTERPRET correlation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6888" y="2070100"/>
            <a:ext cx="7683500" cy="32385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buFont typeface="Wingdings" pitchFamily="-111" charset="2"/>
              <a:buNone/>
              <a:defRPr/>
            </a:pPr>
            <a:r>
              <a:rPr lang="en-US" b="1" smtClean="0">
                <a:ea typeface="ＭＳ Ｐゴシック" pitchFamily="-111" charset="-128"/>
              </a:rPr>
              <a:t>Learning Targets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1) Average speed in the metropolitan area and age of drivers</a:t>
            </a:r>
          </a:p>
        </p:txBody>
      </p:sp>
      <p:pic>
        <p:nvPicPr>
          <p:cNvPr id="717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2133600"/>
            <a:ext cx="4124325" cy="4343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-76200" y="2087563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+mn-lt"/>
                <a:ea typeface="+mj-ea"/>
                <a:cs typeface="Times New Roman"/>
              </a:rPr>
              <a:t>The </a:t>
            </a:r>
            <a:r>
              <a:rPr lang="en-US" sz="3200" i="1" dirty="0">
                <a:solidFill>
                  <a:schemeClr val="tx2"/>
                </a:solidFill>
                <a:latin typeface="+mn-lt"/>
                <a:ea typeface="+mj-ea"/>
                <a:cs typeface="Times New Roman"/>
              </a:rPr>
              <a:t>r</a:t>
            </a:r>
            <a:r>
              <a:rPr lang="en-US" sz="3200" dirty="0">
                <a:solidFill>
                  <a:schemeClr val="tx2"/>
                </a:solidFill>
                <a:latin typeface="+mn-lt"/>
                <a:ea typeface="+mj-ea"/>
                <a:cs typeface="Times New Roman"/>
              </a:rPr>
              <a:t>-value for this association is 0.027.  Describe the association.</a:t>
            </a:r>
          </a:p>
        </p:txBody>
      </p:sp>
      <p:sp>
        <p:nvSpPr>
          <p:cNvPr id="7173" name="SMARTPenAnnotation363"/>
          <p:cNvSpPr>
            <a:spLocks noChangeArrowheads="1"/>
          </p:cNvSpPr>
          <p:nvPr/>
        </p:nvSpPr>
        <p:spPr bwMode="auto">
          <a:xfrm>
            <a:off x="4098925" y="6848475"/>
            <a:ext cx="9525" cy="0"/>
          </a:xfrm>
          <a:custGeom>
            <a:avLst/>
            <a:gdLst>
              <a:gd name="T0" fmla="*/ 0 w 8931"/>
              <a:gd name="T1" fmla="*/ 0 h 1"/>
              <a:gd name="T2" fmla="*/ 8931 w 8931"/>
              <a:gd name="T3" fmla="*/ 0 h 1"/>
            </a:gdLst>
            <a:ahLst/>
            <a:cxnLst>
              <a:cxn ang="0">
                <a:pos x="0" y="0"/>
              </a:cxn>
              <a:cxn ang="0">
                <a:pos x="8930" y="0"/>
              </a:cxn>
            </a:cxnLst>
            <a:rect l="T0" t="T1" r="T2" b="T3"/>
            <a:pathLst>
              <a:path w="8931" h="1">
                <a:moveTo>
                  <a:pt x="0" y="0"/>
                </a:moveTo>
                <a:lnTo>
                  <a:pt x="8930" y="0"/>
                </a:lnTo>
              </a:path>
            </a:pathLst>
          </a:custGeom>
          <a:solidFill>
            <a:schemeClr val="accent1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4" name="TextBox 66"/>
          <p:cNvSpPr txBox="1">
            <a:spLocks noChangeArrowheads="1"/>
          </p:cNvSpPr>
          <p:nvPr/>
        </p:nvSpPr>
        <p:spPr bwMode="auto">
          <a:xfrm>
            <a:off x="1402373" y="238125"/>
            <a:ext cx="1752403" cy="52322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+mn-lt"/>
                <a:cs typeface="Times New Roman" pitchFamily="18" charset="0"/>
              </a:rPr>
              <a:t>Example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Vertical Title 1"/>
          <p:cNvSpPr>
            <a:spLocks noGrp="1"/>
          </p:cNvSpPr>
          <p:nvPr>
            <p:ph type="title" orient="vert"/>
          </p:nvPr>
        </p:nvSpPr>
        <p:spPr>
          <a:xfrm>
            <a:off x="8043826" y="360362"/>
            <a:ext cx="681037" cy="5172075"/>
          </a:xfrm>
        </p:spPr>
        <p:txBody>
          <a:bodyPr/>
          <a:lstStyle/>
          <a:p>
            <a:pPr eaLnBrk="1" hangingPunct="1"/>
            <a:r>
              <a:rPr lang="en-US" sz="2200" dirty="0" smtClean="0">
                <a:solidFill>
                  <a:srgbClr val="E81F30"/>
                </a:solidFill>
                <a:ea typeface="ＭＳ Ｐゴシック" pitchFamily="-111" charset="-128"/>
              </a:rPr>
              <a:t>Scatterplots and Correlation</a:t>
            </a:r>
          </a:p>
        </p:txBody>
      </p:sp>
      <p:sp>
        <p:nvSpPr>
          <p:cNvPr id="37891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18657" y="-2237581"/>
            <a:ext cx="2179637" cy="737552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0000"/>
                </a:solidFill>
                <a:ea typeface="ＭＳ Ｐゴシック" pitchFamily="-111" charset="-128"/>
              </a:rPr>
              <a:t>Facts about Correlation</a:t>
            </a:r>
            <a:endParaRPr lang="en-US" sz="2400" dirty="0" smtClean="0">
              <a:solidFill>
                <a:srgbClr val="000000"/>
              </a:solidFill>
              <a:ea typeface="ＭＳ Ｐゴシック" pitchFamily="-111" charset="-128"/>
            </a:endParaRPr>
          </a:p>
          <a:p>
            <a:pPr lvl="1" eaLnBrk="1" hangingPunct="1">
              <a:buFont typeface="Wingdings" charset="2"/>
              <a:buNone/>
            </a:pPr>
            <a:r>
              <a:rPr lang="en-US" dirty="0" smtClean="0">
                <a:solidFill>
                  <a:srgbClr val="000000"/>
                </a:solidFill>
                <a:ea typeface="ＭＳ Ｐゴシック" pitchFamily="-111" charset="-128"/>
              </a:rPr>
              <a:t>  Here are some important facts about </a:t>
            </a:r>
            <a:r>
              <a:rPr lang="en-US" i="1" dirty="0" smtClean="0">
                <a:solidFill>
                  <a:srgbClr val="000000"/>
                </a:solidFill>
                <a:ea typeface="ＭＳ Ｐゴシック" pitchFamily="-111" charset="-128"/>
              </a:rPr>
              <a:t>r</a:t>
            </a:r>
            <a:r>
              <a:rPr lang="en-US" dirty="0" smtClean="0">
                <a:solidFill>
                  <a:srgbClr val="000000"/>
                </a:solidFill>
                <a:ea typeface="ＭＳ Ｐゴシック" pitchFamily="-111" charset="-128"/>
              </a:rPr>
              <a:t>.</a:t>
            </a:r>
          </a:p>
          <a:p>
            <a:pPr eaLnBrk="1" hangingPunct="1"/>
            <a:endParaRPr lang="en-US" sz="2800" dirty="0" smtClean="0">
              <a:solidFill>
                <a:srgbClr val="000000"/>
              </a:solidFill>
              <a:ea typeface="ＭＳ Ｐゴシック" pitchFamily="-111" charset="-128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2881" y="1431926"/>
            <a:ext cx="820146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Rockwell" pitchFamily="-111" charset="0"/>
              <a:buAutoNum type="arabicPeriod"/>
            </a:pPr>
            <a:r>
              <a:rPr lang="en-US" sz="2400" b="1" dirty="0"/>
              <a:t>Correlation makes no distinction between explanatory and response variables.</a:t>
            </a:r>
          </a:p>
          <a:p>
            <a:pPr marL="342900" indent="-342900">
              <a:spcAft>
                <a:spcPts val="1200"/>
              </a:spcAft>
              <a:buFont typeface="Rockwell" pitchFamily="-111" charset="0"/>
              <a:buAutoNum type="arabicPeriod"/>
            </a:pPr>
            <a:r>
              <a:rPr lang="en-US" sz="2400" b="1" i="1" dirty="0"/>
              <a:t>r</a:t>
            </a:r>
            <a:r>
              <a:rPr lang="en-US" sz="2400" b="1" dirty="0"/>
              <a:t> does not change when we change the units of measurement of </a:t>
            </a:r>
            <a:r>
              <a:rPr lang="en-US" sz="2400" b="1" i="1" dirty="0"/>
              <a:t>x</a:t>
            </a:r>
            <a:r>
              <a:rPr lang="en-US" sz="2400" b="1" dirty="0"/>
              <a:t>, </a:t>
            </a:r>
            <a:r>
              <a:rPr lang="en-US" sz="2400" b="1" i="1" dirty="0"/>
              <a:t>y</a:t>
            </a:r>
            <a:r>
              <a:rPr lang="en-US" sz="2400" b="1" dirty="0"/>
              <a:t>, or both.</a:t>
            </a:r>
          </a:p>
          <a:p>
            <a:pPr marL="342900" indent="-342900">
              <a:spcAft>
                <a:spcPts val="1200"/>
              </a:spcAft>
              <a:buFont typeface="Rockwell" pitchFamily="-111" charset="0"/>
              <a:buAutoNum type="arabicPeriod"/>
            </a:pPr>
            <a:r>
              <a:rPr lang="en-US" sz="2400" b="1" dirty="0"/>
              <a:t>The correlation </a:t>
            </a:r>
            <a:r>
              <a:rPr lang="en-US" sz="2400" b="1" i="1" dirty="0"/>
              <a:t>r</a:t>
            </a:r>
            <a:r>
              <a:rPr lang="en-US" sz="2400" b="1" dirty="0"/>
              <a:t> itself has no unit of measurement</a:t>
            </a:r>
            <a:r>
              <a:rPr lang="en-US" sz="2400" b="1" dirty="0" smtClean="0"/>
              <a:t>.</a:t>
            </a:r>
          </a:p>
          <a:p>
            <a:pPr marL="342900" indent="-342900">
              <a:spcAft>
                <a:spcPts val="1200"/>
              </a:spcAft>
              <a:buFont typeface="Rockwell" pitchFamily="-111" charset="0"/>
              <a:buAutoNum type="arabicPeriod"/>
            </a:pPr>
            <a:r>
              <a:rPr lang="en-US" sz="2400" b="1" i="1" dirty="0">
                <a:solidFill>
                  <a:srgbClr val="000000"/>
                </a:solidFill>
              </a:rPr>
              <a:t>r</a:t>
            </a:r>
            <a:r>
              <a:rPr lang="en-US" sz="2400" b="1" dirty="0">
                <a:solidFill>
                  <a:srgbClr val="000000"/>
                </a:solidFill>
              </a:rPr>
              <a:t> is strongly affected by outliers.</a:t>
            </a:r>
            <a:endParaRPr lang="en-US" sz="2400" b="1" dirty="0"/>
          </a:p>
          <a:p>
            <a:pPr marL="342900" indent="-342900">
              <a:buFont typeface="Rockwell" pitchFamily="-111" charset="0"/>
              <a:buAutoNum type="arabicPeriod"/>
            </a:pP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82882" y="4445391"/>
            <a:ext cx="8764170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2000" b="1" u="sng" dirty="0" smtClean="0">
                <a:solidFill>
                  <a:srgbClr val="000000"/>
                </a:solidFill>
                <a:ea typeface="ＭＳ Ｐゴシック" pitchFamily="-111" charset="-128"/>
              </a:rPr>
              <a:t>Correlation:</a:t>
            </a:r>
            <a:endParaRPr lang="en-US" sz="2000" b="1" u="sng" dirty="0">
              <a:solidFill>
                <a:srgbClr val="000000"/>
              </a:solidFill>
              <a:ea typeface="ＭＳ Ｐゴシック" pitchFamily="-111" charset="-128"/>
            </a:endParaRP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11" charset="-128"/>
              </a:rPr>
              <a:t>Correlation requires that both variables be quantitative.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11" charset="-128"/>
              </a:rPr>
              <a:t>Correlation does not describe curved relationships between 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-111" charset="-128"/>
              </a:rPr>
              <a:t>variables.</a:t>
            </a:r>
            <a:endParaRPr lang="en-US" sz="2000" dirty="0">
              <a:solidFill>
                <a:srgbClr val="000000"/>
              </a:solidFill>
              <a:ea typeface="ＭＳ Ｐゴシック" pitchFamily="-111" charset="-128"/>
            </a:endParaRP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11" charset="-128"/>
              </a:rPr>
              <a:t>Correlation is not a complete summary of two-variable data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-111" charset="-128"/>
              </a:rPr>
              <a:t>.</a:t>
            </a:r>
            <a:r>
              <a:rPr lang="en-GB" sz="2000" dirty="0">
                <a:solidFill>
                  <a:srgbClr val="000000"/>
                </a:solidFill>
              </a:rPr>
              <a:t> You should give the means and standard deviations of both x and y along with the correlation.</a:t>
            </a:r>
            <a:endParaRPr lang="en-US" sz="2000" dirty="0">
              <a:solidFill>
                <a:srgbClr val="000000"/>
              </a:solidFill>
              <a:ea typeface="ＭＳ Ｐゴシック" pitchFamily="-111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08640" y="189828"/>
            <a:ext cx="7543800" cy="533400"/>
          </a:xfrm>
          <a:prstGeom prst="rect">
            <a:avLst/>
          </a:prstGeom>
        </p:spPr>
        <p:txBody>
          <a:bodyPr lIns="91430" tIns="45715" rIns="91430" bIns="45715"/>
          <a:lstStyle/>
          <a:p>
            <a:pPr algn="ctr" eaLnBrk="0" hangingPunct="0">
              <a:defRPr/>
            </a:pPr>
            <a:r>
              <a:rPr lang="en-US" sz="3600" kern="0" dirty="0">
                <a:solidFill>
                  <a:srgbClr val="002060"/>
                </a:solidFill>
                <a:latin typeface="+mn-lt"/>
                <a:ea typeface="+mj-ea"/>
                <a:cs typeface="Helvetica"/>
              </a:rPr>
              <a:t>The effect of an outliner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2840" y="928468"/>
            <a:ext cx="8229600" cy="1371600"/>
          </a:xfrm>
          <a:prstGeom prst="rect">
            <a:avLst/>
          </a:prstGeom>
        </p:spPr>
        <p:txBody>
          <a:bodyPr lIns="91430" tIns="45715" rIns="91430" bIns="45715"/>
          <a:lstStyle/>
          <a:p>
            <a:pPr>
              <a:defRPr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 One individual who both studies and uses her cell phone more than any other individual in the sample changed the </a:t>
            </a:r>
            <a:r>
              <a:rPr lang="en-US" sz="28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correlation, </a:t>
            </a:r>
            <a:r>
              <a:rPr lang="en-US" sz="2800" i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r </a:t>
            </a:r>
            <a:r>
              <a:rPr lang="en-US" sz="28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 from -0.14</a:t>
            </a:r>
            <a:r>
              <a:rPr lang="en-US" sz="2800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, a negative correlation, to 0.39, a much stronger and positive correlation! </a:t>
            </a:r>
          </a:p>
        </p:txBody>
      </p:sp>
      <p:pic>
        <p:nvPicPr>
          <p:cNvPr id="56324" name="Picture 4" descr="Fig 15-8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5495" y="3074884"/>
            <a:ext cx="6576480" cy="350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ea typeface="ＭＳ Ｐゴシック" pitchFamily="-111" charset="-128"/>
              </a:rPr>
              <a:t>Does Correlation Imply Causation</a:t>
            </a:r>
            <a:r>
              <a:rPr lang="en-US" dirty="0" smtClean="0">
                <a:ea typeface="ＭＳ Ｐゴシック" pitchFamily="-111" charset="-128"/>
              </a:rPr>
              <a:t>?</a:t>
            </a:r>
          </a:p>
        </p:txBody>
      </p:sp>
      <p:sp>
        <p:nvSpPr>
          <p:cNvPr id="38915" name="Content Placeholder 4"/>
          <p:cNvSpPr>
            <a:spLocks noGrp="1"/>
          </p:cNvSpPr>
          <p:nvPr>
            <p:ph idx="1"/>
          </p:nvPr>
        </p:nvSpPr>
        <p:spPr>
          <a:xfrm>
            <a:off x="498475" y="1406769"/>
            <a:ext cx="7556500" cy="1558925"/>
          </a:xfrm>
        </p:spPr>
        <p:txBody>
          <a:bodyPr/>
          <a:lstStyle/>
          <a:p>
            <a:r>
              <a:rPr lang="en-US" sz="2800" dirty="0" smtClean="0">
                <a:ea typeface="ＭＳ Ｐゴシック" pitchFamily="-111" charset="-128"/>
              </a:rPr>
              <a:t>If we have a high correlation between two variables, does the explanatory variable cause the response variable?</a:t>
            </a:r>
          </a:p>
          <a:p>
            <a:r>
              <a:rPr lang="en-US" sz="2800" dirty="0" smtClean="0">
                <a:ea typeface="ＭＳ Ｐゴシック" pitchFamily="-111" charset="-128"/>
              </a:rPr>
              <a:t>Does a high correlation imply causation?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/>
          <a:srcRect l="13387" t="61243" r="18076" b="19165"/>
          <a:stretch>
            <a:fillRect/>
          </a:stretch>
        </p:blipFill>
        <p:spPr bwMode="auto">
          <a:xfrm>
            <a:off x="498475" y="3540125"/>
            <a:ext cx="7953375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jvalentino\AppData\Local\Microsoft\Windows\Temporary Internet Files\Content.IE5\4F7LK4ZG\MM900282752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2585" y="4808806"/>
            <a:ext cx="1499919" cy="1499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77759" y="249146"/>
            <a:ext cx="7086600" cy="1276350"/>
          </a:xfrm>
          <a:noFill/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Caution!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520" y="1562564"/>
            <a:ext cx="7239000" cy="4114800"/>
          </a:xfrm>
          <a:noFill/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Correlation does not indicate causation.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Correlation only establishes that a relationship exists</a:t>
            </a:r>
          </a:p>
          <a:p>
            <a:pPr>
              <a:buFont typeface="Monotype Sorts" pitchFamily="2" charset="2"/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Examples: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Amount of ice sold and number of bee stings.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SAT scores and GPA in college.</a:t>
            </a:r>
          </a:p>
        </p:txBody>
      </p:sp>
      <p:pic>
        <p:nvPicPr>
          <p:cNvPr id="49155" name="Picture 3" descr="C:\Users\jvalentino\AppData\Local\Microsoft\Windows\Temporary Internet Files\Content.IE5\4F7LK4ZG\MM900282752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9520" y="5677364"/>
            <a:ext cx="1105920" cy="1106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usation-1is9cf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680" y="456527"/>
            <a:ext cx="4108918" cy="3179854"/>
          </a:xfrm>
          <a:prstGeom prst="rect">
            <a:avLst/>
          </a:prstGeom>
        </p:spPr>
      </p:pic>
      <p:pic>
        <p:nvPicPr>
          <p:cNvPr id="5" name="Picture 4" descr="correlation_causation-2jdrabw-300x9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40" y="3912890"/>
            <a:ext cx="8662297" cy="2685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681913" cy="1116012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E81F30"/>
                </a:solidFill>
                <a:ea typeface="ＭＳ Ｐゴシック" pitchFamily="-111" charset="-128"/>
              </a:rPr>
              <a:t>Section 3.1</a:t>
            </a:r>
            <a:br>
              <a:rPr lang="en-US" sz="3200" b="1" dirty="0" smtClean="0">
                <a:solidFill>
                  <a:srgbClr val="E81F30"/>
                </a:solidFill>
                <a:ea typeface="ＭＳ Ｐゴシック" pitchFamily="-111" charset="-128"/>
              </a:rPr>
            </a:br>
            <a:r>
              <a:rPr lang="en-US" sz="3200" b="1" dirty="0" smtClean="0">
                <a:solidFill>
                  <a:srgbClr val="E81F30"/>
                </a:solidFill>
                <a:ea typeface="ＭＳ Ｐゴシック" pitchFamily="-111" charset="-128"/>
              </a:rPr>
              <a:t>Scatterplots and Correlation Summary</a:t>
            </a:r>
            <a:endParaRPr lang="en-US" sz="3200" b="1" dirty="0" smtClean="0">
              <a:ea typeface="ＭＳ Ｐゴシック" pitchFamily="-111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6888" y="2447925"/>
            <a:ext cx="8402637" cy="4252913"/>
          </a:xfrm>
        </p:spPr>
        <p:txBody>
          <a:bodyPr/>
          <a:lstStyle/>
          <a:p>
            <a:pPr eaLnBrk="1" hangingPunct="1">
              <a:spcAft>
                <a:spcPts val="2400"/>
              </a:spcAft>
              <a:buFont typeface="Wingdings" charset="2"/>
              <a:buNone/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-111" charset="-128"/>
              </a:rPr>
              <a:t>In this section, we learned that…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charset="2"/>
              <a:buChar char="ü"/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-111" charset="-128"/>
              </a:rPr>
              <a:t>A </a:t>
            </a:r>
            <a:r>
              <a:rPr lang="en-US" sz="2000" b="1" dirty="0" err="1" smtClean="0">
                <a:solidFill>
                  <a:srgbClr val="000000"/>
                </a:solidFill>
                <a:ea typeface="ＭＳ Ｐゴシック" pitchFamily="-111" charset="-128"/>
              </a:rPr>
              <a:t>scatterplot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-111" charset="-128"/>
              </a:rPr>
              <a:t> displays the relationship between two quantitative variables.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charset="2"/>
              <a:buChar char="ü"/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-111" charset="-128"/>
              </a:rPr>
              <a:t>An </a:t>
            </a:r>
            <a:r>
              <a:rPr lang="en-US" sz="2000" b="1" dirty="0" smtClean="0">
                <a:solidFill>
                  <a:srgbClr val="000000"/>
                </a:solidFill>
                <a:ea typeface="ＭＳ Ｐゴシック" pitchFamily="-111" charset="-128"/>
              </a:rPr>
              <a:t>explanatory variable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-111" charset="-128"/>
              </a:rPr>
              <a:t> may help explain, predict, or cause changes in a </a:t>
            </a:r>
            <a:r>
              <a:rPr lang="en-US" sz="2000" b="1" dirty="0" smtClean="0">
                <a:solidFill>
                  <a:srgbClr val="000000"/>
                </a:solidFill>
                <a:ea typeface="ＭＳ Ｐゴシック" pitchFamily="-111" charset="-128"/>
              </a:rPr>
              <a:t>response variable.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charset="2"/>
              <a:buChar char="ü"/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-111" charset="-128"/>
              </a:rPr>
              <a:t>When examining a 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 pitchFamily="-111" charset="-128"/>
              </a:rPr>
              <a:t>scatterplot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-111" charset="-128"/>
              </a:rPr>
              <a:t>, look for an overall pattern showing the </a:t>
            </a:r>
            <a:r>
              <a:rPr lang="en-US" sz="2000" b="1" dirty="0" smtClean="0">
                <a:solidFill>
                  <a:srgbClr val="000000"/>
                </a:solidFill>
                <a:ea typeface="ＭＳ Ｐゴシック" pitchFamily="-111" charset="-128"/>
              </a:rPr>
              <a:t>direction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-111" charset="-128"/>
              </a:rPr>
              <a:t>, </a:t>
            </a:r>
            <a:r>
              <a:rPr lang="en-US" sz="2000" b="1" dirty="0" smtClean="0">
                <a:solidFill>
                  <a:srgbClr val="000000"/>
                </a:solidFill>
                <a:ea typeface="ＭＳ Ｐゴシック" pitchFamily="-111" charset="-128"/>
              </a:rPr>
              <a:t>form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-111" charset="-128"/>
              </a:rPr>
              <a:t>, and </a:t>
            </a:r>
            <a:r>
              <a:rPr lang="en-US" sz="2000" b="1" dirty="0" smtClean="0">
                <a:solidFill>
                  <a:srgbClr val="000000"/>
                </a:solidFill>
                <a:ea typeface="ＭＳ Ｐゴシック" pitchFamily="-111" charset="-128"/>
              </a:rPr>
              <a:t>strength 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-111" charset="-128"/>
              </a:rPr>
              <a:t>of the relationship and then look for </a:t>
            </a:r>
            <a:r>
              <a:rPr lang="en-US" sz="2000" b="1" dirty="0" smtClean="0">
                <a:solidFill>
                  <a:srgbClr val="000000"/>
                </a:solidFill>
                <a:ea typeface="ＭＳ Ｐゴシック" pitchFamily="-111" charset="-128"/>
              </a:rPr>
              <a:t>outliers 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-111" charset="-128"/>
              </a:rPr>
              <a:t>or other departures from the pattern.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charset="2"/>
              <a:buChar char="ü"/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-111" charset="-128"/>
              </a:rPr>
              <a:t>The </a:t>
            </a:r>
            <a:r>
              <a:rPr lang="en-US" sz="2000" b="1" dirty="0" smtClean="0">
                <a:solidFill>
                  <a:srgbClr val="000000"/>
                </a:solidFill>
                <a:ea typeface="ＭＳ Ｐゴシック" pitchFamily="-111" charset="-128"/>
              </a:rPr>
              <a:t>correlation </a:t>
            </a:r>
            <a:r>
              <a:rPr lang="en-US" sz="2000" b="1" i="1" dirty="0" smtClean="0">
                <a:solidFill>
                  <a:srgbClr val="000000"/>
                </a:solidFill>
                <a:ea typeface="ＭＳ Ｐゴシック" pitchFamily="-111" charset="-128"/>
              </a:rPr>
              <a:t>r</a:t>
            </a:r>
            <a:r>
              <a:rPr lang="en-US" sz="2000" b="1" dirty="0" smtClean="0">
                <a:solidFill>
                  <a:srgbClr val="000000"/>
                </a:solidFill>
                <a:ea typeface="ＭＳ Ｐゴシック" pitchFamily="-111" charset="-128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-111" charset="-128"/>
              </a:rPr>
              <a:t>measures the strength and direction of the linear relationship between two quantitative variables.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6888" y="2070100"/>
            <a:ext cx="7683500" cy="32385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buFont typeface="Wingdings" pitchFamily="-111" charset="2"/>
              <a:buNone/>
              <a:defRPr/>
            </a:pPr>
            <a:r>
              <a:rPr lang="en-US" sz="2000" b="1" smtClean="0">
                <a:ea typeface="ＭＳ Ｐゴシック" pitchFamily="-111" charset="-128"/>
              </a:rPr>
              <a:t>Summary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9175" y="295275"/>
            <a:ext cx="6280150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369641" y="-3369641"/>
            <a:ext cx="2179637" cy="8918919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0000"/>
                </a:solidFill>
                <a:ea typeface="ＭＳ Ｐゴシック" pitchFamily="-111" charset="-128"/>
              </a:rPr>
              <a:t>Explanatory and Response Variables</a:t>
            </a:r>
            <a:endParaRPr lang="en-US" sz="2400" dirty="0" smtClean="0">
              <a:solidFill>
                <a:srgbClr val="000000"/>
              </a:solidFill>
              <a:ea typeface="ＭＳ Ｐゴシック" pitchFamily="-111" charset="-128"/>
            </a:endParaRPr>
          </a:p>
          <a:p>
            <a:pPr lvl="1" eaLnBrk="1" hangingPunct="1">
              <a:buFont typeface="Wingdings" charset="2"/>
              <a:buNone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-111" charset="-128"/>
              </a:rPr>
              <a:t>Most statistical studies examine data on more than one variable. In many of these settings, the two variables play different roles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-111" charset="-128"/>
              </a:rPr>
              <a:t>.</a:t>
            </a:r>
          </a:p>
          <a:p>
            <a:pPr eaLnBrk="1" hangingPunct="1"/>
            <a:endParaRPr lang="en-US" sz="1800" dirty="0" smtClean="0">
              <a:solidFill>
                <a:srgbClr val="000000"/>
              </a:solidFill>
              <a:ea typeface="ＭＳ Ｐゴシック" pitchFamily="-111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0713" y="1832948"/>
            <a:ext cx="7375525" cy="33239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u="sng" dirty="0">
                <a:solidFill>
                  <a:srgbClr val="E81F30"/>
                </a:solidFill>
                <a:ea typeface="ＭＳ Ｐゴシック" pitchFamily="-111" charset="-128"/>
              </a:rPr>
              <a:t>Definition:</a:t>
            </a:r>
          </a:p>
          <a:p>
            <a:pPr>
              <a:defRPr/>
            </a:pPr>
            <a:endParaRPr lang="en-US" sz="700" b="1" u="sng" dirty="0">
              <a:solidFill>
                <a:srgbClr val="E81F30"/>
              </a:solidFill>
              <a:ea typeface="ＭＳ Ｐゴシック" pitchFamily="-111" charset="-128"/>
            </a:endParaRP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ea typeface="ＭＳ Ｐゴシック" pitchFamily="-111" charset="-128"/>
              </a:rPr>
              <a:t>A </a:t>
            </a:r>
            <a:r>
              <a:rPr lang="en-US" sz="2400" b="1" dirty="0">
                <a:solidFill>
                  <a:schemeClr val="tx1"/>
                </a:solidFill>
                <a:ea typeface="ＭＳ Ｐゴシック" pitchFamily="-111" charset="-128"/>
              </a:rPr>
              <a:t>response variable</a:t>
            </a:r>
            <a:r>
              <a:rPr lang="en-US" sz="2400" dirty="0">
                <a:solidFill>
                  <a:schemeClr val="tx1"/>
                </a:solidFill>
                <a:ea typeface="ＭＳ Ｐゴシック" pitchFamily="-111" charset="-128"/>
              </a:rPr>
              <a:t> measures an </a:t>
            </a:r>
            <a:r>
              <a:rPr lang="en-US" sz="2400" dirty="0" smtClean="0">
                <a:solidFill>
                  <a:schemeClr val="tx1"/>
                </a:solidFill>
                <a:ea typeface="ＭＳ Ｐゴシック" pitchFamily="-111" charset="-128"/>
              </a:rPr>
              <a:t>outcome (think output) </a:t>
            </a:r>
            <a:r>
              <a:rPr lang="en-US" sz="2400" dirty="0">
                <a:solidFill>
                  <a:schemeClr val="tx1"/>
                </a:solidFill>
                <a:ea typeface="ＭＳ Ｐゴシック" pitchFamily="-111" charset="-128"/>
              </a:rPr>
              <a:t>of a study</a:t>
            </a:r>
            <a:r>
              <a:rPr lang="en-US" sz="2400" dirty="0" smtClean="0">
                <a:solidFill>
                  <a:schemeClr val="tx1"/>
                </a:solidFill>
                <a:ea typeface="ＭＳ Ｐゴシック" pitchFamily="-111" charset="-128"/>
              </a:rPr>
              <a:t>. This is our dependent variable, and is placed on the y-axis. </a:t>
            </a:r>
          </a:p>
          <a:p>
            <a:pPr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-111" charset="-128"/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ea typeface="ＭＳ Ｐゴシック" pitchFamily="-111" charset="-128"/>
              </a:rPr>
              <a:t> </a:t>
            </a:r>
            <a:r>
              <a:rPr lang="en-US" sz="2400" dirty="0">
                <a:solidFill>
                  <a:schemeClr val="tx1"/>
                </a:solidFill>
                <a:ea typeface="ＭＳ Ｐゴシック" pitchFamily="-111" charset="-128"/>
              </a:rPr>
              <a:t>An </a:t>
            </a:r>
            <a:r>
              <a:rPr lang="en-US" sz="2400" b="1" dirty="0">
                <a:solidFill>
                  <a:schemeClr val="tx1"/>
                </a:solidFill>
                <a:ea typeface="ＭＳ Ｐゴシック" pitchFamily="-111" charset="-128"/>
              </a:rPr>
              <a:t>explanatory variable</a:t>
            </a:r>
            <a:r>
              <a:rPr lang="en-US" sz="2400" dirty="0">
                <a:solidFill>
                  <a:schemeClr val="tx1"/>
                </a:solidFill>
                <a:ea typeface="ＭＳ Ｐゴシック" pitchFamily="-111" charset="-128"/>
              </a:rPr>
              <a:t> may help explain or influence changes in a response variable</a:t>
            </a:r>
            <a:r>
              <a:rPr lang="en-US" sz="2400" dirty="0" smtClean="0">
                <a:solidFill>
                  <a:schemeClr val="tx1"/>
                </a:solidFill>
                <a:ea typeface="ＭＳ Ｐゴシック" pitchFamily="-111" charset="-128"/>
              </a:rPr>
              <a:t>. This is our independent variable and is placed on the x-axis. </a:t>
            </a:r>
            <a:endParaRPr lang="en-US" sz="2400" dirty="0">
              <a:solidFill>
                <a:schemeClr val="tx1"/>
              </a:solidFill>
              <a:ea typeface="ＭＳ Ｐゴシック" pitchFamily="-111" charset="-128"/>
            </a:endParaRPr>
          </a:p>
          <a:p>
            <a:pPr>
              <a:defRPr/>
            </a:pPr>
            <a:endParaRPr lang="en-US" sz="1100" b="1" dirty="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393895" y="5572433"/>
            <a:ext cx="82833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You may remember these from Algebra 2 or your science classes as the “independent” and “dependent” variables.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4"/>
          <p:cNvSpPr>
            <a:spLocks noGrp="1"/>
          </p:cNvSpPr>
          <p:nvPr>
            <p:ph sz="half" idx="1"/>
          </p:nvPr>
        </p:nvSpPr>
        <p:spPr>
          <a:xfrm>
            <a:off x="877888" y="4365625"/>
            <a:ext cx="7118350" cy="2170113"/>
          </a:xfrm>
        </p:spPr>
        <p:txBody>
          <a:bodyPr/>
          <a:lstStyle/>
          <a:p>
            <a:r>
              <a:rPr lang="en-US" sz="2800" smtClean="0">
                <a:solidFill>
                  <a:srgbClr val="00B050"/>
                </a:solidFill>
                <a:ea typeface="ＭＳ Ｐゴシック" pitchFamily="-111" charset="-128"/>
              </a:rPr>
              <a:t>Looking at your assigned station. Decide which variable is the explanatory variable and which variable is the response variable. How do you know?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675" y="695325"/>
            <a:ext cx="61341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Vertical Title 1"/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sz="2200" dirty="0" smtClean="0">
                <a:solidFill>
                  <a:srgbClr val="E81F30"/>
                </a:solidFill>
                <a:ea typeface="ＭＳ Ｐゴシック" pitchFamily="-111" charset="-128"/>
              </a:rPr>
              <a:t>Scatterplots and Correlation</a:t>
            </a:r>
          </a:p>
        </p:txBody>
      </p:sp>
      <p:sp>
        <p:nvSpPr>
          <p:cNvPr id="29699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013808" y="-2442431"/>
            <a:ext cx="2179637" cy="7785223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0000"/>
                </a:solidFill>
                <a:ea typeface="ＭＳ Ｐゴシック" pitchFamily="-111" charset="-128"/>
              </a:rPr>
              <a:t>Displaying Relationships: Scatterplots</a:t>
            </a:r>
            <a:endParaRPr lang="en-US" sz="2400" dirty="0" smtClean="0">
              <a:solidFill>
                <a:srgbClr val="000000"/>
              </a:solidFill>
              <a:ea typeface="ＭＳ Ｐゴシック" pitchFamily="-111" charset="-128"/>
            </a:endParaRPr>
          </a:p>
          <a:p>
            <a:pPr lvl="1" eaLnBrk="1" hangingPunct="1">
              <a:buFont typeface="Wingdings" charset="2"/>
              <a:buNone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-111" charset="-128"/>
              </a:rPr>
              <a:t>The most useful graph for displaying the relationship between two quantitative variables is a </a:t>
            </a:r>
            <a:r>
              <a:rPr lang="en-US" sz="2400" b="1" dirty="0" err="1" smtClean="0">
                <a:solidFill>
                  <a:srgbClr val="000000"/>
                </a:solidFill>
                <a:ea typeface="ＭＳ Ｐゴシック" pitchFamily="-111" charset="-128"/>
              </a:rPr>
              <a:t>scatterplot</a:t>
            </a:r>
            <a:r>
              <a:rPr lang="en-US" sz="2400" dirty="0" smtClean="0">
                <a:solidFill>
                  <a:srgbClr val="000000"/>
                </a:solidFill>
                <a:ea typeface="ＭＳ Ｐゴシック" pitchFamily="-111" charset="-128"/>
              </a:rPr>
              <a:t>. </a:t>
            </a:r>
          </a:p>
          <a:p>
            <a:pPr eaLnBrk="1" hangingPunct="1"/>
            <a:endParaRPr lang="en-US" sz="1800" dirty="0" smtClean="0">
              <a:solidFill>
                <a:srgbClr val="000000"/>
              </a:solidFill>
              <a:ea typeface="ＭＳ Ｐゴシック" pitchFamily="-111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3896" y="1871003"/>
            <a:ext cx="7602342" cy="28315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u="sng" dirty="0">
                <a:solidFill>
                  <a:srgbClr val="E81F30"/>
                </a:solidFill>
                <a:ea typeface="ＭＳ Ｐゴシック" pitchFamily="-111" charset="-128"/>
              </a:rPr>
              <a:t>Definition: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-111" charset="-128"/>
              </a:rPr>
              <a:t>A </a:t>
            </a:r>
            <a:r>
              <a:rPr lang="en-US" sz="2800" b="1" dirty="0" err="1">
                <a:solidFill>
                  <a:schemeClr val="tx1"/>
                </a:solidFill>
                <a:ea typeface="ＭＳ Ｐゴシック" pitchFamily="-111" charset="-128"/>
              </a:rPr>
              <a:t>scatterplot</a:t>
            </a:r>
            <a:r>
              <a:rPr lang="en-US" sz="2800" dirty="0">
                <a:solidFill>
                  <a:schemeClr val="tx1"/>
                </a:solidFill>
                <a:ea typeface="ＭＳ Ｐゴシック" pitchFamily="-111" charset="-128"/>
              </a:rPr>
              <a:t> shows the relationship between two quantitative </a:t>
            </a:r>
            <a:r>
              <a:rPr lang="en-US" sz="2800" dirty="0" smtClean="0">
                <a:solidFill>
                  <a:schemeClr val="tx1"/>
                </a:solidFill>
                <a:ea typeface="ＭＳ Ｐゴシック" pitchFamily="-111" charset="-128"/>
              </a:rPr>
              <a:t>variables. </a:t>
            </a:r>
            <a:r>
              <a:rPr lang="en-US" sz="2800" dirty="0">
                <a:solidFill>
                  <a:schemeClr val="tx1"/>
                </a:solidFill>
                <a:ea typeface="ＭＳ Ｐゴシック" pitchFamily="-111" charset="-128"/>
              </a:rPr>
              <a:t>The values of one variable appear on the horizontal axis, and the values of the other variable appear on the vertical </a:t>
            </a:r>
            <a:r>
              <a:rPr lang="en-US" sz="2800" dirty="0" smtClean="0">
                <a:solidFill>
                  <a:schemeClr val="tx1"/>
                </a:solidFill>
                <a:ea typeface="ＭＳ Ｐゴシック" pitchFamily="-111" charset="-128"/>
              </a:rPr>
              <a:t>axis.</a:t>
            </a:r>
            <a:endParaRPr lang="en-US" sz="2000" dirty="0">
              <a:solidFill>
                <a:schemeClr val="tx1"/>
              </a:solidFill>
              <a:ea typeface="ＭＳ Ｐゴシック" pitchFamily="-111" charset="-128"/>
            </a:endParaRPr>
          </a:p>
          <a:p>
            <a:pPr>
              <a:defRPr/>
            </a:pPr>
            <a:endParaRPr lang="en-US" sz="1000" b="1" dirty="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pic>
        <p:nvPicPr>
          <p:cNvPr id="8" name="Picture 7" descr="relat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132" y="4129354"/>
            <a:ext cx="3426143" cy="2514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3896" y="492583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There are many situations in which a statistician might like to know if two variables are related and how they are related. 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Vertical Title 1"/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sz="2200" dirty="0" smtClean="0">
                <a:solidFill>
                  <a:srgbClr val="E81F30"/>
                </a:solidFill>
                <a:ea typeface="ＭＳ Ｐゴシック" pitchFamily="-111" charset="-128"/>
              </a:rPr>
              <a:t>Scatterplots and Correlation</a:t>
            </a:r>
          </a:p>
        </p:txBody>
      </p:sp>
      <p:sp>
        <p:nvSpPr>
          <p:cNvPr id="29699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921502" y="-2444913"/>
            <a:ext cx="2179637" cy="737552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0000"/>
                </a:solidFill>
                <a:ea typeface="ＭＳ Ｐゴシック" pitchFamily="-111" charset="-128"/>
              </a:rPr>
              <a:t>Displaying Relationships: Scatterplots</a:t>
            </a:r>
            <a:endParaRPr lang="en-US" sz="2400" dirty="0" smtClean="0">
              <a:solidFill>
                <a:srgbClr val="000000"/>
              </a:solidFill>
              <a:ea typeface="ＭＳ Ｐゴシック" pitchFamily="-111" charset="-128"/>
            </a:endParaRPr>
          </a:p>
          <a:p>
            <a:pPr lvl="1" eaLnBrk="1" hangingPunct="1">
              <a:buFont typeface="Wingdings" charset="2"/>
              <a:buNone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-111" charset="-128"/>
              </a:rPr>
              <a:t>The most useful graph for displaying the relationship between two quantitative variables is a </a:t>
            </a:r>
            <a:r>
              <a:rPr lang="en-US" sz="2400" b="1" dirty="0" err="1" smtClean="0">
                <a:solidFill>
                  <a:srgbClr val="000000"/>
                </a:solidFill>
                <a:ea typeface="ＭＳ Ｐゴシック" pitchFamily="-111" charset="-128"/>
              </a:rPr>
              <a:t>scatterplot</a:t>
            </a:r>
            <a:r>
              <a:rPr lang="en-US" sz="2400" dirty="0" smtClean="0">
                <a:solidFill>
                  <a:srgbClr val="000000"/>
                </a:solidFill>
                <a:ea typeface="ＭＳ Ｐゴシック" pitchFamily="-111" charset="-128"/>
              </a:rPr>
              <a:t>. </a:t>
            </a:r>
          </a:p>
          <a:p>
            <a:pPr eaLnBrk="1" hangingPunct="1"/>
            <a:endParaRPr lang="en-US" sz="1800" dirty="0" smtClean="0">
              <a:solidFill>
                <a:srgbClr val="000000"/>
              </a:solidFill>
              <a:ea typeface="ＭＳ Ｐゴシック" pitchFamily="-11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58" y="2332668"/>
            <a:ext cx="7672680" cy="33701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pitchFamily="-111" charset="-128"/>
              </a:rPr>
              <a:t>Decide which variable should go on each axis.</a:t>
            </a:r>
          </a:p>
          <a:p>
            <a:pPr marL="800100" lvl="1" indent="-342900">
              <a:spcAft>
                <a:spcPts val="1800"/>
              </a:spcAft>
              <a:buFont typeface="Arial" charset="0"/>
              <a:buChar char="•"/>
              <a:defRPr/>
            </a:pPr>
            <a:r>
              <a:rPr lang="en-US" sz="2800" i="1" dirty="0">
                <a:solidFill>
                  <a:srgbClr val="000000"/>
                </a:solidFill>
                <a:ea typeface="ＭＳ Ｐゴシック" pitchFamily="-111" charset="-128"/>
              </a:rPr>
              <a:t>Remember, the </a:t>
            </a:r>
            <a:r>
              <a:rPr lang="en-US" sz="2800" i="1" dirty="0" err="1">
                <a:solidFill>
                  <a:srgbClr val="000000"/>
                </a:solidFill>
                <a:ea typeface="ＭＳ Ｐゴシック" pitchFamily="-111" charset="-128"/>
              </a:rPr>
              <a:t>eXplanatory</a:t>
            </a:r>
            <a:r>
              <a:rPr lang="en-US" sz="2800" i="1" dirty="0">
                <a:solidFill>
                  <a:srgbClr val="000000"/>
                </a:solidFill>
                <a:ea typeface="ＭＳ Ｐゴシック" pitchFamily="-111" charset="-128"/>
              </a:rPr>
              <a:t> variable goes on the X-axis!</a:t>
            </a:r>
          </a:p>
          <a:p>
            <a:pPr marL="342900" indent="-342900">
              <a:spcAft>
                <a:spcPts val="18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pitchFamily="-111" charset="-128"/>
              </a:rPr>
              <a:t>Label and scale your axes.</a:t>
            </a:r>
          </a:p>
          <a:p>
            <a:pPr marL="342900" indent="-342900">
              <a:spcAft>
                <a:spcPts val="18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pitchFamily="-111" charset="-128"/>
              </a:rPr>
              <a:t>Plot individual data values.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2233" y="1871003"/>
            <a:ext cx="5422163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How to Make a Scatterplot</a:t>
            </a:r>
          </a:p>
        </p:txBody>
      </p:sp>
      <p:sp>
        <p:nvSpPr>
          <p:cNvPr id="29705" name="TextBox 7"/>
          <p:cNvSpPr txBox="1">
            <a:spLocks noChangeArrowheads="1"/>
          </p:cNvSpPr>
          <p:nvPr/>
        </p:nvSpPr>
        <p:spPr bwMode="auto">
          <a:xfrm>
            <a:off x="5315483" y="4334232"/>
            <a:ext cx="2917825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TIP: </a:t>
            </a:r>
            <a:r>
              <a:rPr lang="en-GB" sz="2000" dirty="0">
                <a:solidFill>
                  <a:srgbClr val="FF0000"/>
                </a:solidFill>
              </a:rPr>
              <a:t>If you are given a grid, try to adopt a scale so that your plot uses the whole grid.  Make your plot large enough so that the details can be easily seen.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8374" y="485030"/>
            <a:ext cx="353679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Strength</a:t>
            </a:r>
          </a:p>
        </p:txBody>
      </p:sp>
      <p:sp>
        <p:nvSpPr>
          <p:cNvPr id="5" name="Rectangle 4"/>
          <p:cNvSpPr/>
          <p:nvPr/>
        </p:nvSpPr>
        <p:spPr>
          <a:xfrm>
            <a:off x="811968" y="2726319"/>
            <a:ext cx="324319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Direction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907988" y="4762831"/>
            <a:ext cx="191590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Form</a:t>
            </a: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6675" y="330200"/>
            <a:ext cx="214788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Box 8"/>
          <p:cNvSpPr txBox="1">
            <a:spLocks noChangeArrowheads="1"/>
          </p:cNvSpPr>
          <p:nvPr/>
        </p:nvSpPr>
        <p:spPr bwMode="auto">
          <a:xfrm>
            <a:off x="811213" y="1408113"/>
            <a:ext cx="4173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Is a pattern clearly visible?</a:t>
            </a:r>
          </a:p>
        </p:txBody>
      </p:sp>
      <p:sp>
        <p:nvSpPr>
          <p:cNvPr id="30727" name="TextBox 9"/>
          <p:cNvSpPr txBox="1">
            <a:spLocks noChangeArrowheads="1"/>
          </p:cNvSpPr>
          <p:nvPr/>
        </p:nvSpPr>
        <p:spPr bwMode="auto">
          <a:xfrm>
            <a:off x="908050" y="3792538"/>
            <a:ext cx="3284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Positive or Negative?</a:t>
            </a:r>
          </a:p>
        </p:txBody>
      </p:sp>
      <p:sp>
        <p:nvSpPr>
          <p:cNvPr id="30728" name="TextBox 10"/>
          <p:cNvSpPr txBox="1">
            <a:spLocks noChangeArrowheads="1"/>
          </p:cNvSpPr>
          <p:nvPr/>
        </p:nvSpPr>
        <p:spPr bwMode="auto">
          <a:xfrm>
            <a:off x="1017588" y="5686425"/>
            <a:ext cx="2838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Linear? Curved?</a:t>
            </a:r>
          </a:p>
        </p:txBody>
      </p:sp>
      <p:pic>
        <p:nvPicPr>
          <p:cNvPr id="3072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2725738"/>
            <a:ext cx="24479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2538" y="5157788"/>
            <a:ext cx="233045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Interpreting a Scatterplot</a:t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</a:b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theme1.xml><?xml version="1.0" encoding="utf-8"?>
<a:theme xmlns:a="http://schemas.openxmlformats.org/drawingml/2006/main" name="Advantage">
  <a:themeElements>
    <a:clrScheme name="Custom 6">
      <a:dk1>
        <a:sysClr val="windowText" lastClr="000000"/>
      </a:dk1>
      <a:lt1>
        <a:sysClr val="window" lastClr="FFFFFF"/>
      </a:lt1>
      <a:dk2>
        <a:srgbClr val="1B2F7C"/>
      </a:dk2>
      <a:lt2>
        <a:srgbClr val="FAEDB8"/>
      </a:lt2>
      <a:accent1>
        <a:srgbClr val="A2E3DF"/>
      </a:accent1>
      <a:accent2>
        <a:srgbClr val="D7E9C9"/>
      </a:accent2>
      <a:accent3>
        <a:srgbClr val="E81F30"/>
      </a:accent3>
      <a:accent4>
        <a:srgbClr val="ED5A3A"/>
      </a:accent4>
      <a:accent5>
        <a:srgbClr val="F7901E"/>
      </a:accent5>
      <a:accent6>
        <a:srgbClr val="23B0A9"/>
      </a:accent6>
      <a:hlink>
        <a:srgbClr val="BC5FBC"/>
      </a:hlink>
      <a:folHlink>
        <a:srgbClr val="9775A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2924</TotalTime>
  <Words>1426</Words>
  <Application>Microsoft Office PowerPoint</Application>
  <PresentationFormat>On-screen Show (4:3)</PresentationFormat>
  <Paragraphs>215</Paragraphs>
  <Slides>36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Advantage</vt:lpstr>
      <vt:lpstr>Equation</vt:lpstr>
      <vt:lpstr>Chapter 4</vt:lpstr>
      <vt:lpstr>Topic in this chapter- Relationship between 2 variables </vt:lpstr>
      <vt:lpstr>Section 3.1 Scatterplots and Correlation</vt:lpstr>
      <vt:lpstr>Slide 4</vt:lpstr>
      <vt:lpstr>Slide 5</vt:lpstr>
      <vt:lpstr>Slide 6</vt:lpstr>
      <vt:lpstr>Scatterplots and Correlation</vt:lpstr>
      <vt:lpstr>Scatterplots and Correlation</vt:lpstr>
      <vt:lpstr>Slide 9</vt:lpstr>
      <vt:lpstr>Interpreting a Scatterplot </vt:lpstr>
      <vt:lpstr>Examples of Form Linear  </vt:lpstr>
      <vt:lpstr>Scatterplots and Correlation</vt:lpstr>
      <vt:lpstr>Positive Association: IQ and GPA</vt:lpstr>
      <vt:lpstr>Negative Association: IQ and Errors</vt:lpstr>
      <vt:lpstr>No Association: IQ and Weight</vt:lpstr>
      <vt:lpstr>Slide 16</vt:lpstr>
      <vt:lpstr>Scatterplots and Correlation</vt:lpstr>
      <vt:lpstr>Scatterplots and Correlation</vt:lpstr>
      <vt:lpstr>Scatterplots and Correlation</vt:lpstr>
      <vt:lpstr>Slide 20</vt:lpstr>
      <vt:lpstr>Slide 21</vt:lpstr>
      <vt:lpstr>What do you think?</vt:lpstr>
      <vt:lpstr>In Your Calculator</vt:lpstr>
      <vt:lpstr>Changing the Scales</vt:lpstr>
      <vt:lpstr>Scatterplots and Correlation</vt:lpstr>
      <vt:lpstr>Interpretations of positive, zero and negative correlations.</vt:lpstr>
      <vt:lpstr>Scatterplots and Correlation</vt:lpstr>
      <vt:lpstr>Slide 28</vt:lpstr>
      <vt:lpstr>Scatterplots and Correlation</vt:lpstr>
      <vt:lpstr>1) Average speed in the metropolitan area and age of drivers</vt:lpstr>
      <vt:lpstr>Scatterplots and Correlation</vt:lpstr>
      <vt:lpstr>Slide 32</vt:lpstr>
      <vt:lpstr>Does Correlation Imply Causation?</vt:lpstr>
      <vt:lpstr>Caution!</vt:lpstr>
      <vt:lpstr>Slide 35</vt:lpstr>
      <vt:lpstr>Section 3.1 Scatterplots and Correlation Summary</vt:lpstr>
    </vt:vector>
  </TitlesOfParts>
  <Company>Lakeville Area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Sandy Hinding</dc:creator>
  <cp:lastModifiedBy>cillig</cp:lastModifiedBy>
  <cp:revision>135</cp:revision>
  <dcterms:created xsi:type="dcterms:W3CDTF">2010-10-18T16:14:44Z</dcterms:created>
  <dcterms:modified xsi:type="dcterms:W3CDTF">2017-12-04T14:15:25Z</dcterms:modified>
</cp:coreProperties>
</file>