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768"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A90FC8-508F-46E2-ACE0-E728B9C6E86F}" type="datetimeFigureOut">
              <a:rPr lang="en-US" smtClean="0"/>
              <a:pPr/>
              <a:t>12/15/2017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718DA6-744A-4FCB-936F-E9E976146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18DA6-744A-4FCB-936F-E9E976146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18DA6-744A-4FCB-936F-E9E976146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18DA6-744A-4FCB-936F-E9E97614687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18DA6-744A-4FCB-936F-E9E97614687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718DA6-744A-4FCB-936F-E9E97614687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718DA6-744A-4FCB-936F-E9E97614687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718DA6-744A-4FCB-936F-E9E97614687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A90FC8-508F-46E2-ACE0-E728B9C6E86F}" type="datetimeFigureOut">
              <a:rPr lang="en-US" smtClean="0"/>
              <a:pPr/>
              <a:t>12/15/2017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3718DA6-744A-4FCB-936F-E9E976146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A90FC8-508F-46E2-ACE0-E728B9C6E86F}" type="datetimeFigureOut">
              <a:rPr lang="en-US" smtClean="0"/>
              <a:pPr/>
              <a:t>12/15/2017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718DA6-744A-4FCB-936F-E9E97614687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A90FC8-508F-46E2-ACE0-E728B9C6E86F}" type="datetimeFigureOut">
              <a:rPr lang="en-US" smtClean="0"/>
              <a:pPr/>
              <a:t>12/15/2017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718DA6-744A-4FCB-936F-E9E97614687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A90FC8-508F-46E2-ACE0-E728B9C6E86F}" type="datetimeFigureOut">
              <a:rPr lang="en-US" smtClean="0"/>
              <a:pPr/>
              <a:t>12/15/2017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3718DA6-744A-4FCB-936F-E9E9761468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Producing Data</a:t>
            </a:r>
            <a:endParaRPr lang="en-US" dirty="0"/>
          </a:p>
        </p:txBody>
      </p:sp>
      <p:sp>
        <p:nvSpPr>
          <p:cNvPr id="3" name="Subtitle 2"/>
          <p:cNvSpPr>
            <a:spLocks noGrp="1"/>
          </p:cNvSpPr>
          <p:nvPr>
            <p:ph type="subTitle" idx="1"/>
          </p:nvPr>
        </p:nvSpPr>
        <p:spPr/>
        <p:txBody>
          <a:bodyPr>
            <a:normAutofit/>
          </a:bodyPr>
          <a:lstStyle/>
          <a:p>
            <a:r>
              <a:rPr lang="en-US" dirty="0" smtClean="0"/>
              <a:t>Introduction/ Section 5.1</a:t>
            </a:r>
          </a:p>
          <a:p>
            <a:r>
              <a:rPr lang="en-US" dirty="0" smtClean="0"/>
              <a:t>Designing Samples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657600"/>
            <a:ext cx="8229600" cy="2709672"/>
          </a:xfrm>
        </p:spPr>
        <p:txBody>
          <a:bodyPr>
            <a:normAutofit fontScale="92500" lnSpcReduction="20000"/>
          </a:bodyPr>
          <a:lstStyle/>
          <a:p>
            <a:r>
              <a:rPr lang="en-US" dirty="0" smtClean="0"/>
              <a:t>Each pair of entries is equally likely to be any of the 100 possible pairs 00, 01, 02,… 99.</a:t>
            </a:r>
          </a:p>
          <a:p>
            <a:r>
              <a:rPr lang="en-US" dirty="0" smtClean="0"/>
              <a:t>Each pair of entries is equally likely to be any of the 1000 possible pairs 000, 001, 002,… 999.</a:t>
            </a:r>
          </a:p>
          <a:p>
            <a:r>
              <a:rPr lang="en-US" dirty="0" smtClean="0"/>
              <a:t>These “equally likely” facts make it easy to use Table B.</a:t>
            </a:r>
          </a:p>
          <a:p>
            <a:r>
              <a:rPr lang="en-US" dirty="0" smtClean="0"/>
              <a:t>Table B: Digits in groups of five and numbered row (Rows and groups have no meaning)</a:t>
            </a:r>
          </a:p>
          <a:p>
            <a:endParaRPr lang="en-US" dirty="0" smtClean="0"/>
          </a:p>
          <a:p>
            <a:endParaRPr lang="en-US" dirty="0"/>
          </a:p>
        </p:txBody>
      </p:sp>
      <p:sp>
        <p:nvSpPr>
          <p:cNvPr id="3" name="Title 2"/>
          <p:cNvSpPr>
            <a:spLocks noGrp="1"/>
          </p:cNvSpPr>
          <p:nvPr>
            <p:ph type="title"/>
          </p:nvPr>
        </p:nvSpPr>
        <p:spPr/>
        <p:txBody>
          <a:bodyPr/>
          <a:lstStyle/>
          <a:p>
            <a:r>
              <a:rPr lang="en-US" dirty="0" smtClean="0"/>
              <a:t>Random Digits</a:t>
            </a:r>
            <a:endParaRPr lang="en-US" dirty="0"/>
          </a:p>
        </p:txBody>
      </p:sp>
      <p:pic>
        <p:nvPicPr>
          <p:cNvPr id="1026" name="Picture 2"/>
          <p:cNvPicPr>
            <a:picLocks noChangeAspect="1" noChangeArrowheads="1"/>
          </p:cNvPicPr>
          <p:nvPr/>
        </p:nvPicPr>
        <p:blipFill>
          <a:blip r:embed="rId2"/>
          <a:srcRect/>
          <a:stretch>
            <a:fillRect/>
          </a:stretch>
        </p:blipFill>
        <p:spPr bwMode="auto">
          <a:xfrm>
            <a:off x="533400" y="1066800"/>
            <a:ext cx="7903414" cy="26098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Joan’s small accounting firm serves 30 business clients. Joan wants to interview a sample of 5 clients in detail to find ways to improve client satisfaction.</a:t>
            </a:r>
            <a:endParaRPr lang="en-US" dirty="0"/>
          </a:p>
        </p:txBody>
      </p:sp>
      <p:sp>
        <p:nvSpPr>
          <p:cNvPr id="3" name="Title 2"/>
          <p:cNvSpPr>
            <a:spLocks noGrp="1"/>
          </p:cNvSpPr>
          <p:nvPr>
            <p:ph type="title"/>
          </p:nvPr>
        </p:nvSpPr>
        <p:spPr/>
        <p:txBody>
          <a:bodyPr/>
          <a:lstStyle/>
          <a:p>
            <a:r>
              <a:rPr lang="en-US" dirty="0" smtClean="0"/>
              <a:t>Joan’s Accounting Firm</a:t>
            </a:r>
            <a:endParaRPr lang="en-US" dirty="0"/>
          </a:p>
        </p:txBody>
      </p:sp>
      <p:sp>
        <p:nvSpPr>
          <p:cNvPr id="2050" name="AutoShape 2" descr="Image result for accou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4038600" y="3352800"/>
            <a:ext cx="4514850" cy="32289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728472"/>
          </a:xfrm>
        </p:spPr>
        <p:txBody>
          <a:bodyPr/>
          <a:lstStyle/>
          <a:p>
            <a:r>
              <a:rPr lang="en-US" dirty="0" smtClean="0"/>
              <a:t>Give each client a numerical label</a:t>
            </a:r>
            <a:endParaRPr lang="en-US" dirty="0"/>
          </a:p>
        </p:txBody>
      </p:sp>
      <p:sp>
        <p:nvSpPr>
          <p:cNvPr id="3" name="Title 2"/>
          <p:cNvSpPr>
            <a:spLocks noGrp="1"/>
          </p:cNvSpPr>
          <p:nvPr>
            <p:ph type="title"/>
          </p:nvPr>
        </p:nvSpPr>
        <p:spPr/>
        <p:txBody>
          <a:bodyPr/>
          <a:lstStyle/>
          <a:p>
            <a:r>
              <a:rPr lang="en-US" dirty="0" smtClean="0"/>
              <a:t>Label!</a:t>
            </a:r>
            <a:endParaRPr lang="en-US" dirty="0"/>
          </a:p>
        </p:txBody>
      </p:sp>
      <p:pic>
        <p:nvPicPr>
          <p:cNvPr id="24578" name="Picture 2"/>
          <p:cNvPicPr>
            <a:picLocks noChangeAspect="1" noChangeArrowheads="1"/>
          </p:cNvPicPr>
          <p:nvPr/>
        </p:nvPicPr>
        <p:blipFill>
          <a:blip r:embed="rId2"/>
          <a:srcRect/>
          <a:stretch>
            <a:fillRect/>
          </a:stretch>
        </p:blipFill>
        <p:spPr bwMode="auto">
          <a:xfrm>
            <a:off x="1219200" y="1905000"/>
            <a:ext cx="6636884" cy="424338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804672"/>
          </a:xfrm>
        </p:spPr>
        <p:txBody>
          <a:bodyPr>
            <a:normAutofit fontScale="92500" lnSpcReduction="10000"/>
          </a:bodyPr>
          <a:lstStyle/>
          <a:p>
            <a:r>
              <a:rPr lang="en-US" dirty="0" smtClean="0"/>
              <a:t>Enter Table B anywhere and read two digit groups. For this example, lets start at line 130.</a:t>
            </a:r>
            <a:endParaRPr lang="en-US" dirty="0"/>
          </a:p>
        </p:txBody>
      </p:sp>
      <p:sp>
        <p:nvSpPr>
          <p:cNvPr id="3" name="Title 2"/>
          <p:cNvSpPr>
            <a:spLocks noGrp="1"/>
          </p:cNvSpPr>
          <p:nvPr>
            <p:ph type="title"/>
          </p:nvPr>
        </p:nvSpPr>
        <p:spPr/>
        <p:txBody>
          <a:bodyPr/>
          <a:lstStyle/>
          <a:p>
            <a:r>
              <a:rPr lang="en-US" dirty="0" smtClean="0"/>
              <a:t>Table</a:t>
            </a:r>
            <a:endParaRPr lang="en-US" dirty="0"/>
          </a:p>
        </p:txBody>
      </p:sp>
      <p:pic>
        <p:nvPicPr>
          <p:cNvPr id="25602" name="Picture 2"/>
          <p:cNvPicPr>
            <a:picLocks noChangeAspect="1" noChangeArrowheads="1"/>
          </p:cNvPicPr>
          <p:nvPr/>
        </p:nvPicPr>
        <p:blipFill>
          <a:blip r:embed="rId2"/>
          <a:srcRect/>
          <a:stretch>
            <a:fillRect/>
          </a:stretch>
        </p:blipFill>
        <p:spPr bwMode="auto">
          <a:xfrm>
            <a:off x="1524000" y="2286000"/>
            <a:ext cx="5791200" cy="39052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Stopping Rule: </a:t>
            </a:r>
          </a:p>
          <a:p>
            <a:pPr lvl="1"/>
            <a:r>
              <a:rPr lang="en-US" dirty="0" smtClean="0"/>
              <a:t>Use line 130 and continue to line 131 if needed until five clients are chosen.</a:t>
            </a:r>
          </a:p>
          <a:p>
            <a:pPr lvl="1"/>
            <a:r>
              <a:rPr lang="en-US" dirty="0" smtClean="0"/>
              <a:t>69   05   16   48   17   87   17   40   95   17   84   53   40   64   89   87   20   19</a:t>
            </a:r>
          </a:p>
          <a:p>
            <a:pPr lvl="1"/>
            <a:endParaRPr lang="en-US" dirty="0" smtClean="0"/>
          </a:p>
          <a:p>
            <a:r>
              <a:rPr lang="en-US" dirty="0" smtClean="0"/>
              <a:t>Identifying the Sample:</a:t>
            </a:r>
          </a:p>
          <a:p>
            <a:pPr lvl="1"/>
            <a:r>
              <a:rPr lang="en-US" dirty="0" smtClean="0"/>
              <a:t>05   16   17   20   19</a:t>
            </a:r>
          </a:p>
          <a:p>
            <a:pPr lvl="1"/>
            <a:r>
              <a:rPr lang="en-US" dirty="0" smtClean="0"/>
              <a:t>Bailey Trucking, JL Records, Johnson Commodities, Magic Tan, Liu’s Chinese Restaurant</a:t>
            </a:r>
            <a:endParaRPr lang="en-US" dirty="0"/>
          </a:p>
        </p:txBody>
      </p:sp>
      <p:sp>
        <p:nvSpPr>
          <p:cNvPr id="3" name="Title 2"/>
          <p:cNvSpPr>
            <a:spLocks noGrp="1"/>
          </p:cNvSpPr>
          <p:nvPr>
            <p:ph type="title"/>
          </p:nvPr>
        </p:nvSpPr>
        <p:spPr/>
        <p:txBody>
          <a:bodyPr>
            <a:normAutofit fontScale="90000"/>
          </a:bodyPr>
          <a:lstStyle/>
          <a:p>
            <a:r>
              <a:rPr lang="en-US" dirty="0" smtClean="0"/>
              <a:t>Stopping Rule and Identifying the Sample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MATH</a:t>
            </a:r>
          </a:p>
          <a:p>
            <a:r>
              <a:rPr lang="en-US" dirty="0" smtClean="0"/>
              <a:t>PRB</a:t>
            </a:r>
          </a:p>
          <a:p>
            <a:r>
              <a:rPr lang="en-US" dirty="0" err="1" smtClean="0"/>
              <a:t>Randint</a:t>
            </a:r>
            <a:r>
              <a:rPr lang="en-US" dirty="0" smtClean="0"/>
              <a:t>(lowest #, highest #, # of people you want in your sample)</a:t>
            </a:r>
          </a:p>
          <a:p>
            <a:endParaRPr lang="en-US" dirty="0" smtClean="0"/>
          </a:p>
          <a:p>
            <a:r>
              <a:rPr lang="en-US" dirty="0" smtClean="0"/>
              <a:t>Select 5clients using the Random Number Generator</a:t>
            </a:r>
          </a:p>
        </p:txBody>
      </p:sp>
      <p:sp>
        <p:nvSpPr>
          <p:cNvPr id="3" name="Title 2"/>
          <p:cNvSpPr>
            <a:spLocks noGrp="1"/>
          </p:cNvSpPr>
          <p:nvPr>
            <p:ph type="title"/>
          </p:nvPr>
        </p:nvSpPr>
        <p:spPr/>
        <p:txBody>
          <a:bodyPr/>
          <a:lstStyle/>
          <a:p>
            <a:r>
              <a:rPr lang="en-US" dirty="0" smtClean="0"/>
              <a:t>Random Number Generator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85872"/>
          </a:xfrm>
        </p:spPr>
        <p:txBody>
          <a:bodyPr/>
          <a:lstStyle/>
          <a:p>
            <a:r>
              <a:rPr lang="en-US" dirty="0" smtClean="0"/>
              <a:t>General framework for designs that use chance to choose a sample</a:t>
            </a:r>
          </a:p>
          <a:p>
            <a:pPr lvl="1"/>
            <a:r>
              <a:rPr lang="en-US" dirty="0" smtClean="0"/>
              <a:t>An SRS is an example</a:t>
            </a:r>
          </a:p>
          <a:p>
            <a:pPr lvl="1"/>
            <a:r>
              <a:rPr lang="en-US" dirty="0" smtClean="0"/>
              <a:t>Other methods can be more elaborate, but all use chance</a:t>
            </a:r>
          </a:p>
          <a:p>
            <a:pPr lvl="1"/>
            <a:r>
              <a:rPr lang="en-US" dirty="0" smtClean="0"/>
              <a:t>An SRS may not be the most practical in a given situation</a:t>
            </a:r>
            <a:endParaRPr lang="en-US" dirty="0"/>
          </a:p>
        </p:txBody>
      </p:sp>
      <p:sp>
        <p:nvSpPr>
          <p:cNvPr id="3" name="Title 2"/>
          <p:cNvSpPr>
            <a:spLocks noGrp="1"/>
          </p:cNvSpPr>
          <p:nvPr>
            <p:ph type="title"/>
          </p:nvPr>
        </p:nvSpPr>
        <p:spPr/>
        <p:txBody>
          <a:bodyPr/>
          <a:lstStyle/>
          <a:p>
            <a:r>
              <a:rPr lang="en-US" dirty="0" smtClean="0"/>
              <a:t>Probability Sample </a:t>
            </a:r>
            <a:endParaRPr lang="en-US" dirty="0"/>
          </a:p>
        </p:txBody>
      </p:sp>
      <p:pic>
        <p:nvPicPr>
          <p:cNvPr id="1027" name="Picture 3"/>
          <p:cNvPicPr>
            <a:picLocks noChangeAspect="1" noChangeArrowheads="1"/>
          </p:cNvPicPr>
          <p:nvPr/>
        </p:nvPicPr>
        <p:blipFill>
          <a:blip r:embed="rId2"/>
          <a:srcRect/>
          <a:stretch>
            <a:fillRect/>
          </a:stretch>
        </p:blipFill>
        <p:spPr bwMode="auto">
          <a:xfrm>
            <a:off x="838200" y="4572000"/>
            <a:ext cx="7391400" cy="149170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Sampling large populations that are more spread out are more complex than an SRS</a:t>
            </a:r>
          </a:p>
          <a:p>
            <a:r>
              <a:rPr lang="en-US" dirty="0" smtClean="0"/>
              <a:t>Common to sample important groups within the population separately </a:t>
            </a:r>
            <a:endParaRPr lang="en-US" dirty="0"/>
          </a:p>
        </p:txBody>
      </p:sp>
      <p:sp>
        <p:nvSpPr>
          <p:cNvPr id="3" name="Title 2"/>
          <p:cNvSpPr>
            <a:spLocks noGrp="1"/>
          </p:cNvSpPr>
          <p:nvPr>
            <p:ph type="title"/>
          </p:nvPr>
        </p:nvSpPr>
        <p:spPr/>
        <p:txBody>
          <a:bodyPr/>
          <a:lstStyle/>
          <a:p>
            <a:r>
              <a:rPr lang="en-US" dirty="0" smtClean="0"/>
              <a:t>Designs for Sampling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r>
              <a:rPr lang="en-US" dirty="0" smtClean="0"/>
              <a:t>Stratified</a:t>
            </a:r>
          </a:p>
          <a:p>
            <a:pPr lvl="1"/>
            <a:r>
              <a:rPr lang="en-US" dirty="0" smtClean="0"/>
              <a:t>First divide the population into groups of individuals, called strata, that are similar in some way to the response</a:t>
            </a:r>
          </a:p>
          <a:p>
            <a:pPr lvl="1"/>
            <a:r>
              <a:rPr lang="en-US" dirty="0" smtClean="0"/>
              <a:t>Choose an SRS in each stratum and combine these SRS’s</a:t>
            </a:r>
          </a:p>
          <a:p>
            <a:pPr lvl="1"/>
            <a:endParaRPr lang="en-US" dirty="0" smtClean="0"/>
          </a:p>
          <a:p>
            <a:pPr lvl="1"/>
            <a:endParaRPr lang="en-US" dirty="0"/>
          </a:p>
        </p:txBody>
      </p:sp>
      <p:sp>
        <p:nvSpPr>
          <p:cNvPr id="9" name="Text Placeholder 8"/>
          <p:cNvSpPr>
            <a:spLocks noGrp="1"/>
          </p:cNvSpPr>
          <p:nvPr>
            <p:ph sz="half" idx="2"/>
          </p:nvPr>
        </p:nvSpPr>
        <p:spPr/>
        <p:txBody>
          <a:bodyPr/>
          <a:lstStyle/>
          <a:p>
            <a:r>
              <a:rPr lang="en-US" dirty="0" smtClean="0"/>
              <a:t> Cluster</a:t>
            </a:r>
          </a:p>
          <a:p>
            <a:pPr lvl="1"/>
            <a:r>
              <a:rPr lang="en-US" dirty="0" smtClean="0"/>
              <a:t>Divides the population into groups or clusters </a:t>
            </a:r>
          </a:p>
          <a:p>
            <a:pPr lvl="1"/>
            <a:r>
              <a:rPr lang="en-US" dirty="0" smtClean="0"/>
              <a:t>Some clusters are randomly selected.</a:t>
            </a:r>
          </a:p>
          <a:p>
            <a:pPr lvl="1"/>
            <a:r>
              <a:rPr lang="en-US" i="1" dirty="0" smtClean="0"/>
              <a:t>All </a:t>
            </a:r>
            <a:r>
              <a:rPr lang="en-US" dirty="0" smtClean="0"/>
              <a:t>individuals in the chosen cluster are sampled</a:t>
            </a:r>
            <a:endParaRPr lang="en-US" i="1" dirty="0" smtClean="0"/>
          </a:p>
          <a:p>
            <a:pPr lvl="1"/>
            <a:endParaRPr lang="en-US" dirty="0"/>
          </a:p>
        </p:txBody>
      </p:sp>
      <p:sp>
        <p:nvSpPr>
          <p:cNvPr id="3" name="Title 2"/>
          <p:cNvSpPr>
            <a:spLocks noGrp="1"/>
          </p:cNvSpPr>
          <p:nvPr>
            <p:ph type="title"/>
          </p:nvPr>
        </p:nvSpPr>
        <p:spPr/>
        <p:txBody>
          <a:bodyPr/>
          <a:lstStyle/>
          <a:p>
            <a:r>
              <a:rPr lang="en-US" smtClean="0"/>
              <a:t>Sampling Designs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91000"/>
            <a:ext cx="8229600" cy="1816291"/>
          </a:xfrm>
        </p:spPr>
        <p:txBody>
          <a:bodyPr>
            <a:normAutofit fontScale="85000" lnSpcReduction="20000"/>
          </a:bodyPr>
          <a:lstStyle/>
          <a:p>
            <a:r>
              <a:rPr lang="en-US" dirty="0" err="1" smtClean="0"/>
              <a:t>Undercoverage</a:t>
            </a:r>
            <a:r>
              <a:rPr lang="en-US" dirty="0" smtClean="0"/>
              <a:t>:</a:t>
            </a:r>
          </a:p>
          <a:p>
            <a:pPr lvl="1"/>
            <a:r>
              <a:rPr lang="en-US" dirty="0" smtClean="0"/>
              <a:t>Who might we miss in a survey of households?</a:t>
            </a:r>
          </a:p>
          <a:p>
            <a:pPr lvl="1"/>
            <a:r>
              <a:rPr lang="en-US" dirty="0" smtClean="0"/>
              <a:t>Who might we miss in a phone survey?</a:t>
            </a:r>
          </a:p>
          <a:p>
            <a:r>
              <a:rPr lang="en-US" dirty="0" err="1" smtClean="0"/>
              <a:t>Nonresponse</a:t>
            </a:r>
            <a:r>
              <a:rPr lang="en-US" dirty="0" smtClean="0"/>
              <a:t>:</a:t>
            </a:r>
          </a:p>
          <a:p>
            <a:pPr lvl="1"/>
            <a:r>
              <a:rPr lang="en-US" dirty="0" err="1" smtClean="0"/>
              <a:t>Nonreponse</a:t>
            </a:r>
            <a:r>
              <a:rPr lang="en-US" dirty="0" smtClean="0"/>
              <a:t> to sample surveys often reaches 30% or more, even with careful planning and several callbacks.</a:t>
            </a:r>
            <a:endParaRPr lang="en-US" dirty="0"/>
          </a:p>
        </p:txBody>
      </p:sp>
      <p:sp>
        <p:nvSpPr>
          <p:cNvPr id="4" name="Title 3"/>
          <p:cNvSpPr>
            <a:spLocks noGrp="1"/>
          </p:cNvSpPr>
          <p:nvPr>
            <p:ph type="title"/>
          </p:nvPr>
        </p:nvSpPr>
        <p:spPr/>
        <p:txBody>
          <a:bodyPr/>
          <a:lstStyle/>
          <a:p>
            <a:r>
              <a:rPr lang="en-US" dirty="0" smtClean="0"/>
              <a:t>Cautions</a:t>
            </a:r>
            <a:endParaRPr lang="en-US" dirty="0"/>
          </a:p>
        </p:txBody>
      </p:sp>
      <p:pic>
        <p:nvPicPr>
          <p:cNvPr id="2050" name="Picture 2"/>
          <p:cNvPicPr>
            <a:picLocks noChangeAspect="1" noChangeArrowheads="1"/>
          </p:cNvPicPr>
          <p:nvPr/>
        </p:nvPicPr>
        <p:blipFill>
          <a:blip r:embed="rId2"/>
          <a:srcRect/>
          <a:stretch>
            <a:fillRect/>
          </a:stretch>
        </p:blipFill>
        <p:spPr bwMode="auto">
          <a:xfrm>
            <a:off x="685800" y="1371600"/>
            <a:ext cx="7289800" cy="2133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know how to describe data in various ways</a:t>
            </a:r>
          </a:p>
          <a:p>
            <a:pPr lvl="1"/>
            <a:r>
              <a:rPr lang="en-US" dirty="0" smtClean="0"/>
              <a:t>Visually, Numerically, etc</a:t>
            </a:r>
          </a:p>
          <a:p>
            <a:r>
              <a:rPr lang="en-US" dirty="0" smtClean="0"/>
              <a:t>Now, we’ll focus on producing data to answer questions about large groups. </a:t>
            </a:r>
          </a:p>
          <a:p>
            <a:pPr lvl="1"/>
            <a:r>
              <a:rPr lang="en-US" dirty="0" smtClean="0"/>
              <a:t>Both good techniques and bad techniques exist</a:t>
            </a:r>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Response Bias:</a:t>
            </a:r>
          </a:p>
          <a:p>
            <a:pPr lvl="1"/>
            <a:r>
              <a:rPr lang="en-US" dirty="0" smtClean="0"/>
              <a:t>Can be cause by the behavior of the respondent or the interviewer</a:t>
            </a:r>
          </a:p>
          <a:p>
            <a:pPr lvl="1"/>
            <a:r>
              <a:rPr lang="en-US" dirty="0" smtClean="0"/>
              <a:t>Most important influence on the answers given to a sample survey is the wording of the questions.</a:t>
            </a:r>
          </a:p>
          <a:p>
            <a:pPr lvl="2"/>
            <a:r>
              <a:rPr lang="en-US" dirty="0" smtClean="0"/>
              <a:t>Examples: untruthful responses, attitudes of the interviewer that indicate desirable answers, influences caused by race or gender</a:t>
            </a:r>
          </a:p>
          <a:p>
            <a:pPr lvl="1"/>
            <a:r>
              <a:rPr lang="en-US" dirty="0" smtClean="0"/>
              <a:t>Reduced by careful training and supervision of interviewers</a:t>
            </a:r>
            <a:endParaRPr lang="en-US" dirty="0"/>
          </a:p>
        </p:txBody>
      </p:sp>
      <p:sp>
        <p:nvSpPr>
          <p:cNvPr id="3" name="Title 2"/>
          <p:cNvSpPr>
            <a:spLocks noGrp="1"/>
          </p:cNvSpPr>
          <p:nvPr>
            <p:ph type="title"/>
          </p:nvPr>
        </p:nvSpPr>
        <p:spPr/>
        <p:txBody>
          <a:bodyPr/>
          <a:lstStyle/>
          <a:p>
            <a:r>
              <a:rPr lang="en-US" dirty="0" smtClean="0"/>
              <a:t>Cautions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Because of </a:t>
            </a:r>
            <a:r>
              <a:rPr lang="en-US" dirty="0" err="1" smtClean="0"/>
              <a:t>nonresponse</a:t>
            </a:r>
            <a:r>
              <a:rPr lang="en-US" dirty="0" smtClean="0"/>
              <a:t>, response bias, and the difficulty of posing clear and neutral questions, you should hesitate to fully trust reports about complicated issues based on surveys of large human populations.</a:t>
            </a:r>
          </a:p>
          <a:p>
            <a:r>
              <a:rPr lang="en-US" dirty="0" smtClean="0"/>
              <a:t>Insist on knowing the exact questions asked, the rate of </a:t>
            </a:r>
            <a:r>
              <a:rPr lang="en-US" dirty="0" err="1" smtClean="0"/>
              <a:t>nonresponse</a:t>
            </a:r>
            <a:r>
              <a:rPr lang="en-US" dirty="0" smtClean="0"/>
              <a:t>, and the date and method of the survey before you trust a poll result.</a:t>
            </a:r>
          </a:p>
          <a:p>
            <a:r>
              <a:rPr lang="en-US" smtClean="0"/>
              <a:t>Larger random samples give more accurate results than smaller samples. </a:t>
            </a:r>
            <a:endParaRPr lang="en-US" dirty="0"/>
          </a:p>
        </p:txBody>
      </p:sp>
      <p:sp>
        <p:nvSpPr>
          <p:cNvPr id="3" name="Title 2"/>
          <p:cNvSpPr>
            <a:spLocks noGrp="1"/>
          </p:cNvSpPr>
          <p:nvPr>
            <p:ph type="title"/>
          </p:nvPr>
        </p:nvSpPr>
        <p:spPr/>
        <p:txBody>
          <a:bodyPr/>
          <a:lstStyle/>
          <a:p>
            <a:r>
              <a:rPr lang="en-US" dirty="0" smtClean="0"/>
              <a:t>Cautions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Observational Study: Observes individuals and measures variables of interest but does not attempt to influence the responses</a:t>
            </a:r>
          </a:p>
          <a:p>
            <a:r>
              <a:rPr lang="en-US" dirty="0" smtClean="0"/>
              <a:t>Experiment: Deliberately imposes some treatment on individuals in order to observe their responses</a:t>
            </a:r>
          </a:p>
          <a:p>
            <a:pPr lvl="1"/>
            <a:r>
              <a:rPr lang="en-US" dirty="0" smtClean="0"/>
              <a:t>Think about your Do Now activities. Were they observational studies or experiments?</a:t>
            </a:r>
            <a:endParaRPr lang="en-US" dirty="0"/>
          </a:p>
        </p:txBody>
      </p:sp>
      <p:sp>
        <p:nvSpPr>
          <p:cNvPr id="3" name="Title 2"/>
          <p:cNvSpPr>
            <a:spLocks noGrp="1"/>
          </p:cNvSpPr>
          <p:nvPr>
            <p:ph type="title"/>
          </p:nvPr>
        </p:nvSpPr>
        <p:spPr/>
        <p:txBody>
          <a:bodyPr>
            <a:normAutofit fontScale="90000"/>
          </a:bodyPr>
          <a:lstStyle/>
          <a:p>
            <a:r>
              <a:rPr lang="en-US" dirty="0" smtClean="0"/>
              <a:t>Observational Study Vs. Experiment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dirty="0" smtClean="0"/>
              <a:t>A study of child care enrolled 1364 children in 1991 and planned to follow them through their school. In 2003, the researchers published an article finding that “the more time children spent in child care from birth to age four-and-a-half, the more adults tended to rate them, both at age four-and-a-half and at kindergarten, as less likely to get along with others, as more assertive, as disobedient, and as aggressive.”</a:t>
            </a:r>
          </a:p>
          <a:p>
            <a:r>
              <a:rPr lang="en-US" dirty="0" smtClean="0"/>
              <a:t>Observational Study or experiment? </a:t>
            </a:r>
            <a:endParaRPr lang="en-US" dirty="0"/>
          </a:p>
        </p:txBody>
      </p:sp>
      <p:sp>
        <p:nvSpPr>
          <p:cNvPr id="3" name="Title 2"/>
          <p:cNvSpPr>
            <a:spLocks noGrp="1"/>
          </p:cNvSpPr>
          <p:nvPr>
            <p:ph type="title"/>
          </p:nvPr>
        </p:nvSpPr>
        <p:spPr/>
        <p:txBody>
          <a:bodyPr/>
          <a:lstStyle/>
          <a:p>
            <a:r>
              <a:rPr lang="en-US" dirty="0" smtClean="0"/>
              <a:t>What do you think?</a:t>
            </a:r>
            <a:endParaRPr lang="en-US" dirty="0"/>
          </a:p>
        </p:txBody>
      </p:sp>
      <p:sp>
        <p:nvSpPr>
          <p:cNvPr id="3074" name="AutoShape 2" descr="Image result for child car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child car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mage result for child car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a:srcRect/>
          <a:stretch>
            <a:fillRect/>
          </a:stretch>
        </p:blipFill>
        <p:spPr bwMode="auto">
          <a:xfrm>
            <a:off x="4648200" y="1600200"/>
            <a:ext cx="4229100" cy="31146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political scientist wants to know what percent of the voting-age population consider themselves conservatives.</a:t>
            </a:r>
          </a:p>
          <a:p>
            <a:pPr lvl="1"/>
            <a:r>
              <a:rPr lang="en-US" dirty="0" smtClean="0"/>
              <a:t>Wants to gather info on a large group of individuals</a:t>
            </a:r>
          </a:p>
          <a:p>
            <a:pPr lvl="1"/>
            <a:r>
              <a:rPr lang="en-US" dirty="0" smtClean="0"/>
              <a:t>Not going to impose a treatment in order to observe a response (Differing from an experiment)</a:t>
            </a:r>
          </a:p>
          <a:p>
            <a:pPr lvl="1"/>
            <a:r>
              <a:rPr lang="en-US" dirty="0" smtClean="0"/>
              <a:t>Time, cost, and inconvenient to contact EVERYONE</a:t>
            </a:r>
          </a:p>
          <a:p>
            <a:pPr lvl="1"/>
            <a:r>
              <a:rPr lang="en-US" dirty="0" smtClean="0"/>
              <a:t>So, </a:t>
            </a:r>
            <a:r>
              <a:rPr lang="en-US" i="1" dirty="0" smtClean="0"/>
              <a:t>information is gathered about part of the group in order to draw conclusions about the whole</a:t>
            </a:r>
            <a:endParaRPr lang="en-US" dirty="0"/>
          </a:p>
        </p:txBody>
      </p:sp>
      <p:sp>
        <p:nvSpPr>
          <p:cNvPr id="3" name="Title 2"/>
          <p:cNvSpPr>
            <a:spLocks noGrp="1"/>
          </p:cNvSpPr>
          <p:nvPr>
            <p:ph type="title"/>
          </p:nvPr>
        </p:nvSpPr>
        <p:spPr/>
        <p:txBody>
          <a:bodyPr>
            <a:normAutofit fontScale="90000"/>
          </a:bodyPr>
          <a:lstStyle/>
          <a:p>
            <a:r>
              <a:rPr lang="en-US" dirty="0" smtClean="0"/>
              <a:t>Section 5.1 : Designing Samples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105400" cy="4525963"/>
          </a:xfrm>
        </p:spPr>
        <p:txBody>
          <a:bodyPr>
            <a:normAutofit fontScale="77500" lnSpcReduction="20000"/>
          </a:bodyPr>
          <a:lstStyle/>
          <a:p>
            <a:r>
              <a:rPr lang="en-US" b="1" dirty="0" smtClean="0"/>
              <a:t>Sampling</a:t>
            </a:r>
            <a:r>
              <a:rPr lang="en-US" dirty="0" smtClean="0"/>
              <a:t>: gaining information about the whole by examining only a part</a:t>
            </a:r>
          </a:p>
          <a:p>
            <a:r>
              <a:rPr lang="en-US" b="1" dirty="0" smtClean="0"/>
              <a:t>Sample surveys</a:t>
            </a:r>
            <a:r>
              <a:rPr lang="en-US" dirty="0" smtClean="0"/>
              <a:t>: observational studies that involve sampling</a:t>
            </a:r>
          </a:p>
          <a:p>
            <a:r>
              <a:rPr lang="en-US" b="1" dirty="0" smtClean="0"/>
              <a:t>Population</a:t>
            </a:r>
            <a:r>
              <a:rPr lang="en-US" dirty="0" smtClean="0"/>
              <a:t>: the entire group of individuals about which we want information</a:t>
            </a:r>
          </a:p>
          <a:p>
            <a:r>
              <a:rPr lang="en-US" b="1" dirty="0" smtClean="0"/>
              <a:t>Sample</a:t>
            </a:r>
            <a:r>
              <a:rPr lang="en-US" dirty="0" smtClean="0"/>
              <a:t>: a part of the population from which we actually collect information, which is then used to draw conclusions about the whole</a:t>
            </a:r>
          </a:p>
          <a:p>
            <a:r>
              <a:rPr lang="en-US" b="1" dirty="0" smtClean="0"/>
              <a:t>Census</a:t>
            </a:r>
            <a:r>
              <a:rPr lang="en-US" dirty="0" smtClean="0"/>
              <a:t>: a sample survey that attempts to include the entire population in the sample</a:t>
            </a:r>
            <a:endParaRPr lang="en-US" dirty="0"/>
          </a:p>
        </p:txBody>
      </p:sp>
      <p:sp>
        <p:nvSpPr>
          <p:cNvPr id="3" name="Title 2"/>
          <p:cNvSpPr>
            <a:spLocks noGrp="1"/>
          </p:cNvSpPr>
          <p:nvPr>
            <p:ph type="title"/>
          </p:nvPr>
        </p:nvSpPr>
        <p:spPr/>
        <p:txBody>
          <a:bodyPr/>
          <a:lstStyle/>
          <a:p>
            <a:r>
              <a:rPr lang="en-US" dirty="0" smtClean="0"/>
              <a:t>Vital </a:t>
            </a:r>
            <a:r>
              <a:rPr lang="en-US" dirty="0" err="1" smtClean="0"/>
              <a:t>Vocab</a:t>
            </a:r>
            <a:endParaRPr lang="en-US" dirty="0"/>
          </a:p>
        </p:txBody>
      </p:sp>
      <p:pic>
        <p:nvPicPr>
          <p:cNvPr id="1025" name="Picture 1"/>
          <p:cNvPicPr>
            <a:picLocks noChangeAspect="1" noChangeArrowheads="1"/>
          </p:cNvPicPr>
          <p:nvPr/>
        </p:nvPicPr>
        <p:blipFill>
          <a:blip r:embed="rId2"/>
          <a:srcRect/>
          <a:stretch>
            <a:fillRect/>
          </a:stretch>
        </p:blipFill>
        <p:spPr bwMode="auto">
          <a:xfrm>
            <a:off x="5562600" y="1447800"/>
            <a:ext cx="3048000" cy="418549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85672"/>
          </a:xfrm>
        </p:spPr>
        <p:txBody>
          <a:bodyPr>
            <a:normAutofit fontScale="77500" lnSpcReduction="20000"/>
          </a:bodyPr>
          <a:lstStyle/>
          <a:p>
            <a:r>
              <a:rPr lang="en-US" dirty="0" smtClean="0"/>
              <a:t>Design of a sample refers to the </a:t>
            </a:r>
            <a:r>
              <a:rPr lang="en-US" i="1" dirty="0" smtClean="0"/>
              <a:t>method</a:t>
            </a:r>
            <a:r>
              <a:rPr lang="en-US" dirty="0" smtClean="0"/>
              <a:t> used to choose the sample from the population</a:t>
            </a:r>
          </a:p>
          <a:p>
            <a:r>
              <a:rPr lang="en-US" dirty="0" smtClean="0"/>
              <a:t>Poor sample designs can lead to misleading conclusions.</a:t>
            </a:r>
            <a:endParaRPr lang="en-US" dirty="0"/>
          </a:p>
        </p:txBody>
      </p:sp>
      <p:sp>
        <p:nvSpPr>
          <p:cNvPr id="3" name="Title 2"/>
          <p:cNvSpPr>
            <a:spLocks noGrp="1"/>
          </p:cNvSpPr>
          <p:nvPr>
            <p:ph type="title"/>
          </p:nvPr>
        </p:nvSpPr>
        <p:spPr/>
        <p:txBody>
          <a:bodyPr/>
          <a:lstStyle/>
          <a:p>
            <a:r>
              <a:rPr lang="en-US" dirty="0" smtClean="0"/>
              <a:t>Sampling Methods</a:t>
            </a:r>
            <a:endParaRPr lang="en-US" dirty="0"/>
          </a:p>
        </p:txBody>
      </p:sp>
      <p:sp>
        <p:nvSpPr>
          <p:cNvPr id="4" name="TextBox 3"/>
          <p:cNvSpPr txBox="1"/>
          <p:nvPr/>
        </p:nvSpPr>
        <p:spPr>
          <a:xfrm>
            <a:off x="2590800" y="2362200"/>
            <a:ext cx="3962400" cy="400110"/>
          </a:xfrm>
          <a:prstGeom prst="rect">
            <a:avLst/>
          </a:prstGeom>
          <a:noFill/>
        </p:spPr>
        <p:txBody>
          <a:bodyPr wrap="square" rtlCol="0">
            <a:spAutoFit/>
          </a:bodyPr>
          <a:lstStyle/>
          <a:p>
            <a:pPr algn="ctr"/>
            <a:r>
              <a:rPr lang="en-US" sz="2000" dirty="0" smtClean="0">
                <a:solidFill>
                  <a:srgbClr val="FF0000"/>
                </a:solidFill>
              </a:rPr>
              <a:t>Biased Sampling Methods</a:t>
            </a:r>
            <a:endParaRPr lang="en-US" sz="2000" dirty="0">
              <a:solidFill>
                <a:srgbClr val="FF0000"/>
              </a:solidFill>
            </a:endParaRPr>
          </a:p>
        </p:txBody>
      </p:sp>
      <p:sp>
        <p:nvSpPr>
          <p:cNvPr id="5" name="TextBox 4"/>
          <p:cNvSpPr txBox="1"/>
          <p:nvPr/>
        </p:nvSpPr>
        <p:spPr>
          <a:xfrm>
            <a:off x="838200" y="2819400"/>
            <a:ext cx="7086600" cy="646331"/>
          </a:xfrm>
          <a:prstGeom prst="rect">
            <a:avLst/>
          </a:prstGeom>
          <a:noFill/>
        </p:spPr>
        <p:txBody>
          <a:bodyPr wrap="square" rtlCol="0">
            <a:spAutoFit/>
          </a:bodyPr>
          <a:lstStyle/>
          <a:p>
            <a:r>
              <a:rPr lang="en-US" dirty="0" smtClean="0">
                <a:solidFill>
                  <a:srgbClr val="FF0000"/>
                </a:solidFill>
              </a:rPr>
              <a:t>~ The design of a statistical study is biased if it systematically favors certain outcomes</a:t>
            </a:r>
            <a:endParaRPr lang="en-US" dirty="0">
              <a:solidFill>
                <a:srgbClr val="FF0000"/>
              </a:solidFill>
            </a:endParaRPr>
          </a:p>
        </p:txBody>
      </p:sp>
      <p:sp>
        <p:nvSpPr>
          <p:cNvPr id="7" name="TextBox 6"/>
          <p:cNvSpPr txBox="1"/>
          <p:nvPr/>
        </p:nvSpPr>
        <p:spPr>
          <a:xfrm>
            <a:off x="533400" y="3505200"/>
            <a:ext cx="3429000" cy="923330"/>
          </a:xfrm>
          <a:prstGeom prst="rect">
            <a:avLst/>
          </a:prstGeom>
          <a:noFill/>
        </p:spPr>
        <p:txBody>
          <a:bodyPr wrap="square" rtlCol="0">
            <a:spAutoFit/>
          </a:bodyPr>
          <a:lstStyle/>
          <a:p>
            <a:r>
              <a:rPr lang="en-US" b="1" u="sng" dirty="0" smtClean="0">
                <a:solidFill>
                  <a:schemeClr val="tx2"/>
                </a:solidFill>
              </a:rPr>
              <a:t>Convenience Sampling:</a:t>
            </a:r>
          </a:p>
          <a:p>
            <a:r>
              <a:rPr lang="en-US" dirty="0" smtClean="0">
                <a:solidFill>
                  <a:schemeClr val="tx2"/>
                </a:solidFill>
              </a:rPr>
              <a:t>Choosing individuals who are easiest to reach</a:t>
            </a:r>
            <a:endParaRPr lang="en-US" dirty="0">
              <a:solidFill>
                <a:schemeClr val="tx2"/>
              </a:solidFill>
            </a:endParaRPr>
          </a:p>
        </p:txBody>
      </p:sp>
      <p:sp>
        <p:nvSpPr>
          <p:cNvPr id="8" name="TextBox 7"/>
          <p:cNvSpPr txBox="1"/>
          <p:nvPr/>
        </p:nvSpPr>
        <p:spPr>
          <a:xfrm>
            <a:off x="4038600" y="3352800"/>
            <a:ext cx="4419600" cy="2308324"/>
          </a:xfrm>
          <a:prstGeom prst="rect">
            <a:avLst/>
          </a:prstGeom>
          <a:noFill/>
        </p:spPr>
        <p:txBody>
          <a:bodyPr wrap="square" rtlCol="0">
            <a:spAutoFit/>
          </a:bodyPr>
          <a:lstStyle/>
          <a:p>
            <a:r>
              <a:rPr lang="en-US" b="1" u="sng" dirty="0" smtClean="0">
                <a:solidFill>
                  <a:schemeClr val="tx2"/>
                </a:solidFill>
              </a:rPr>
              <a:t>Voluntary Response Sample:</a:t>
            </a:r>
          </a:p>
          <a:p>
            <a:pPr>
              <a:buFont typeface="Arial" pitchFamily="34" charset="0"/>
              <a:buChar char="•"/>
            </a:pPr>
            <a:r>
              <a:rPr lang="en-US" dirty="0" smtClean="0">
                <a:solidFill>
                  <a:schemeClr val="tx2"/>
                </a:solidFill>
              </a:rPr>
              <a:t>Consists of people who choose themselves by responding to a general appeal.</a:t>
            </a:r>
          </a:p>
          <a:p>
            <a:pPr>
              <a:buFont typeface="Arial" pitchFamily="34" charset="0"/>
              <a:buChar char="•"/>
            </a:pPr>
            <a:r>
              <a:rPr lang="en-US" dirty="0" smtClean="0">
                <a:solidFill>
                  <a:schemeClr val="tx2"/>
                </a:solidFill>
              </a:rPr>
              <a:t>Biased because people with strong opinions, especially negative, are most likely to respond</a:t>
            </a:r>
          </a:p>
          <a:p>
            <a:r>
              <a:rPr lang="en-US" dirty="0" smtClean="0"/>
              <a:t> </a:t>
            </a:r>
            <a:endParaRPr lang="en-US" dirty="0"/>
          </a:p>
        </p:txBody>
      </p:sp>
      <p:sp>
        <p:nvSpPr>
          <p:cNvPr id="9" name="TextBox 8"/>
          <p:cNvSpPr txBox="1"/>
          <p:nvPr/>
        </p:nvSpPr>
        <p:spPr>
          <a:xfrm>
            <a:off x="838200" y="5334000"/>
            <a:ext cx="7391400" cy="646331"/>
          </a:xfrm>
          <a:prstGeom prst="rect">
            <a:avLst/>
          </a:prstGeom>
          <a:noFill/>
        </p:spPr>
        <p:txBody>
          <a:bodyPr wrap="square" rtlCol="0">
            <a:spAutoFit/>
          </a:bodyPr>
          <a:lstStyle/>
          <a:p>
            <a:r>
              <a:rPr lang="en-US" dirty="0" smtClean="0">
                <a:solidFill>
                  <a:schemeClr val="accent1"/>
                </a:solidFill>
              </a:rPr>
              <a:t>* Both types choose a sample that is almost guaranteed not to represent the entire population</a:t>
            </a:r>
            <a:endParaRPr lang="en-US"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these methods display </a:t>
            </a:r>
            <a:r>
              <a:rPr lang="en-US" i="1" dirty="0" smtClean="0"/>
              <a:t>bias </a:t>
            </a:r>
            <a:r>
              <a:rPr lang="en-US" dirty="0" smtClean="0"/>
              <a:t>or systematic error, we have a better plan.</a:t>
            </a:r>
          </a:p>
          <a:p>
            <a:r>
              <a:rPr lang="en-US" dirty="0" smtClean="0"/>
              <a:t>Let chance select the sample!</a:t>
            </a:r>
          </a:p>
          <a:p>
            <a:pPr lvl="1"/>
            <a:r>
              <a:rPr lang="en-US" dirty="0" smtClean="0"/>
              <a:t>All individuals have an equal chance of being chosen</a:t>
            </a:r>
          </a:p>
          <a:p>
            <a:pPr lvl="1"/>
            <a:endParaRPr lang="en-US" dirty="0" smtClean="0"/>
          </a:p>
          <a:p>
            <a:r>
              <a:rPr lang="en-US" dirty="0" smtClean="0"/>
              <a:t>Simple Random Sample (SRS)!</a:t>
            </a:r>
            <a:endParaRPr lang="en-US" dirty="0"/>
          </a:p>
        </p:txBody>
      </p:sp>
      <p:sp>
        <p:nvSpPr>
          <p:cNvPr id="3" name="Title 2"/>
          <p:cNvSpPr>
            <a:spLocks noGrp="1"/>
          </p:cNvSpPr>
          <p:nvPr>
            <p:ph type="title"/>
          </p:nvPr>
        </p:nvSpPr>
        <p:spPr/>
        <p:txBody>
          <a:bodyPr/>
          <a:lstStyle/>
          <a:p>
            <a:r>
              <a:rPr lang="en-US" dirty="0" smtClean="0"/>
              <a:t>A Better Plan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rmAutofit fontScale="92500" lnSpcReduction="20000"/>
          </a:bodyPr>
          <a:lstStyle/>
          <a:p>
            <a:r>
              <a:rPr lang="en-US" dirty="0" smtClean="0">
                <a:solidFill>
                  <a:schemeClr val="accent1"/>
                </a:solidFill>
              </a:rPr>
              <a:t>Simple Random Sample (SRS) of size </a:t>
            </a:r>
            <a:r>
              <a:rPr lang="en-US" i="1" dirty="0" smtClean="0">
                <a:solidFill>
                  <a:schemeClr val="accent1"/>
                </a:solidFill>
              </a:rPr>
              <a:t>n</a:t>
            </a:r>
            <a:r>
              <a:rPr lang="en-US" dirty="0" smtClean="0">
                <a:solidFill>
                  <a:schemeClr val="accent1"/>
                </a:solidFill>
              </a:rPr>
              <a:t> consists of </a:t>
            </a:r>
            <a:r>
              <a:rPr lang="en-US" i="1" dirty="0" smtClean="0">
                <a:solidFill>
                  <a:schemeClr val="accent1"/>
                </a:solidFill>
              </a:rPr>
              <a:t>n</a:t>
            </a:r>
            <a:r>
              <a:rPr lang="en-US" dirty="0" smtClean="0">
                <a:solidFill>
                  <a:schemeClr val="accent1"/>
                </a:solidFill>
              </a:rPr>
              <a:t> individuals chosen in such a way that every set of </a:t>
            </a:r>
            <a:r>
              <a:rPr lang="en-US" i="1" dirty="0" smtClean="0">
                <a:solidFill>
                  <a:schemeClr val="accent1"/>
                </a:solidFill>
              </a:rPr>
              <a:t>n </a:t>
            </a:r>
            <a:r>
              <a:rPr lang="en-US" dirty="0" smtClean="0">
                <a:solidFill>
                  <a:schemeClr val="accent1"/>
                </a:solidFill>
              </a:rPr>
              <a:t>individuals has an equal chance to be the sample actually selected.</a:t>
            </a:r>
          </a:p>
          <a:p>
            <a:r>
              <a:rPr lang="en-US" dirty="0" smtClean="0"/>
              <a:t>Choose an SRS in four steps:</a:t>
            </a:r>
          </a:p>
          <a:p>
            <a:pPr lvl="1"/>
            <a:r>
              <a:rPr lang="en-US" dirty="0" smtClean="0">
                <a:solidFill>
                  <a:srgbClr val="FF0000"/>
                </a:solidFill>
              </a:rPr>
              <a:t>Label: </a:t>
            </a:r>
            <a:r>
              <a:rPr lang="en-US" dirty="0" smtClean="0"/>
              <a:t>Assign a numerical label to every individual in the population. Often called </a:t>
            </a:r>
            <a:r>
              <a:rPr lang="en-US" i="1" u="sng" dirty="0" smtClean="0"/>
              <a:t>sampling frame.</a:t>
            </a:r>
            <a:r>
              <a:rPr lang="en-US" dirty="0" smtClean="0"/>
              <a:t> Use the shortest possible labels and be sure that all labels have the same number of digits.</a:t>
            </a:r>
          </a:p>
          <a:p>
            <a:pPr lvl="1"/>
            <a:r>
              <a:rPr lang="en-US" dirty="0" smtClean="0">
                <a:solidFill>
                  <a:srgbClr val="FF0000"/>
                </a:solidFill>
              </a:rPr>
              <a:t>Table: </a:t>
            </a:r>
            <a:r>
              <a:rPr lang="en-US" dirty="0" smtClean="0"/>
              <a:t>Use a random digits table (or random number generator) to select labels at random.</a:t>
            </a:r>
          </a:p>
          <a:p>
            <a:pPr lvl="1"/>
            <a:r>
              <a:rPr lang="en-US" dirty="0" smtClean="0">
                <a:solidFill>
                  <a:srgbClr val="FF0000"/>
                </a:solidFill>
              </a:rPr>
              <a:t>Stopping Rule: </a:t>
            </a:r>
            <a:r>
              <a:rPr lang="en-US" dirty="0" smtClean="0"/>
              <a:t>Indicate when you should stop sampling.</a:t>
            </a:r>
          </a:p>
          <a:p>
            <a:pPr lvl="1"/>
            <a:r>
              <a:rPr lang="en-US" dirty="0" smtClean="0">
                <a:solidFill>
                  <a:srgbClr val="FF0000"/>
                </a:solidFill>
              </a:rPr>
              <a:t>Identify sample: </a:t>
            </a:r>
            <a:r>
              <a:rPr lang="en-US" dirty="0" smtClean="0"/>
              <a:t>Use the labels to identify subjects selected to be in the sample.</a:t>
            </a:r>
          </a:p>
          <a:p>
            <a:pPr lvl="1"/>
            <a:endParaRPr lang="en-US" dirty="0" smtClean="0">
              <a:solidFill>
                <a:srgbClr val="FF0000"/>
              </a:solidFill>
            </a:endParaRPr>
          </a:p>
          <a:p>
            <a:pPr lvl="1"/>
            <a:endParaRPr lang="en-US" dirty="0" smtClean="0">
              <a:solidFill>
                <a:srgbClr val="FF0000"/>
              </a:solidFill>
            </a:endParaRPr>
          </a:p>
          <a:p>
            <a:pPr lvl="1"/>
            <a:endParaRPr lang="en-US" dirty="0">
              <a:solidFill>
                <a:schemeClr val="accent1"/>
              </a:solidFill>
            </a:endParaRPr>
          </a:p>
        </p:txBody>
      </p:sp>
      <p:sp>
        <p:nvSpPr>
          <p:cNvPr id="3" name="Title 2"/>
          <p:cNvSpPr>
            <a:spLocks noGrp="1"/>
          </p:cNvSpPr>
          <p:nvPr>
            <p:ph type="title"/>
          </p:nvPr>
        </p:nvSpPr>
        <p:spPr/>
        <p:txBody>
          <a:bodyPr/>
          <a:lstStyle/>
          <a:p>
            <a:r>
              <a:rPr lang="en-US" dirty="0" smtClean="0"/>
              <a:t>SRS</a:t>
            </a:r>
            <a:endParaRPr lang="en-US" dirty="0"/>
          </a:p>
        </p:txBody>
      </p:sp>
      <p:sp>
        <p:nvSpPr>
          <p:cNvPr id="4" name="TextBox 3"/>
          <p:cNvSpPr txBox="1"/>
          <p:nvPr/>
        </p:nvSpPr>
        <p:spPr>
          <a:xfrm>
            <a:off x="609600" y="5410200"/>
            <a:ext cx="7467600" cy="646331"/>
          </a:xfrm>
          <a:prstGeom prst="rect">
            <a:avLst/>
          </a:prstGeom>
          <a:noFill/>
        </p:spPr>
        <p:txBody>
          <a:bodyPr wrap="square" rtlCol="0">
            <a:spAutoFit/>
          </a:bodyPr>
          <a:lstStyle/>
          <a:p>
            <a:r>
              <a:rPr lang="en-US" dirty="0" smtClean="0">
                <a:solidFill>
                  <a:schemeClr val="accent2"/>
                </a:solidFill>
              </a:rPr>
              <a:t>**** Specify if you are </a:t>
            </a:r>
            <a:r>
              <a:rPr lang="en-US" i="1" dirty="0" smtClean="0">
                <a:solidFill>
                  <a:schemeClr val="accent2"/>
                </a:solidFill>
              </a:rPr>
              <a:t>sampling without replacement </a:t>
            </a:r>
            <a:r>
              <a:rPr lang="en-US" dirty="0" smtClean="0">
                <a:solidFill>
                  <a:schemeClr val="accent2"/>
                </a:solidFill>
              </a:rPr>
              <a:t>or </a:t>
            </a:r>
            <a:r>
              <a:rPr lang="en-US" i="1" dirty="0" smtClean="0">
                <a:solidFill>
                  <a:schemeClr val="accent2"/>
                </a:solidFill>
              </a:rPr>
              <a:t>sampling with replacement****</a:t>
            </a:r>
            <a:endParaRPr lang="en-US" dirty="0">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TotalTime>
  <Words>1154</Words>
  <Application>Microsoft Office PowerPoint</Application>
  <PresentationFormat>On-screen Show (4:3)</PresentationFormat>
  <Paragraphs>111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Chapter 5: Producing Data</vt:lpstr>
      <vt:lpstr>Introduction</vt:lpstr>
      <vt:lpstr>Observational Study Vs. Experiment</vt:lpstr>
      <vt:lpstr>What do you think?</vt:lpstr>
      <vt:lpstr>Section 5.1 : Designing Samples</vt:lpstr>
      <vt:lpstr>Vital Vocab</vt:lpstr>
      <vt:lpstr>Sampling Methods</vt:lpstr>
      <vt:lpstr>A Better Plan</vt:lpstr>
      <vt:lpstr>SRS</vt:lpstr>
      <vt:lpstr>Random Digits</vt:lpstr>
      <vt:lpstr>Joan’s Accounting Firm</vt:lpstr>
      <vt:lpstr>Label!</vt:lpstr>
      <vt:lpstr>Table</vt:lpstr>
      <vt:lpstr>Stopping Rule and Identifying the Sample</vt:lpstr>
      <vt:lpstr>Random Number Generator</vt:lpstr>
      <vt:lpstr>Probability Sample </vt:lpstr>
      <vt:lpstr>Designs for Sampling</vt:lpstr>
      <vt:lpstr>Sampling Designs</vt:lpstr>
      <vt:lpstr>Cautions</vt:lpstr>
      <vt:lpstr>Cautions</vt:lpstr>
      <vt:lpstr>Cautions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Producing Data</dc:title>
  <dc:creator>cillig</dc:creator>
  <cp:lastModifiedBy>cillig</cp:lastModifiedBy>
  <cp:revision>33</cp:revision>
  <dcterms:created xsi:type="dcterms:W3CDTF">2015-12-03T13:07:00Z</dcterms:created>
  <dcterms:modified xsi:type="dcterms:W3CDTF">2017-12-15T19:08:13Z</dcterms:modified>
</cp:coreProperties>
</file>