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256" r:id="rId2"/>
    <p:sldId id="272" r:id="rId3"/>
    <p:sldId id="313" r:id="rId4"/>
    <p:sldId id="306" r:id="rId5"/>
    <p:sldId id="312" r:id="rId6"/>
    <p:sldId id="301" r:id="rId7"/>
    <p:sldId id="318" r:id="rId8"/>
    <p:sldId id="314" r:id="rId9"/>
    <p:sldId id="315" r:id="rId10"/>
    <p:sldId id="304" r:id="rId11"/>
    <p:sldId id="317" r:id="rId12"/>
    <p:sldId id="302" r:id="rId13"/>
    <p:sldId id="294" r:id="rId14"/>
    <p:sldId id="319" r:id="rId15"/>
    <p:sldId id="305" r:id="rId16"/>
    <p:sldId id="316" r:id="rId17"/>
    <p:sldId id="320" r:id="rId18"/>
    <p:sldId id="321" r:id="rId19"/>
    <p:sldId id="322" r:id="rId20"/>
    <p:sldId id="323" r:id="rId21"/>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p:scale>
          <a:sx n="80" d="100"/>
          <a:sy n="80" d="100"/>
        </p:scale>
        <p:origin x="-1268" y="-4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B8F68968-5A3F-4DD0-84C9-2D8090CFAD17}" type="datetime1">
              <a:rPr lang="en-US"/>
              <a:pPr/>
              <a:t>3/21/2016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E1D620E-0BFE-4F3E-BD7C-456F369CBC25}"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sz="1800"/>
          </a:p>
        </p:txBody>
      </p:sp>
      <p:sp>
        <p:nvSpPr>
          <p:cNvPr id="7" name="TextBox 6"/>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ea typeface="+mn-ea"/>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a:lvl1pPr>
          </a:lstStyle>
          <a:p>
            <a:fld id="{FA2DD421-AD61-47E1-A477-9A3271F2CCFA}" type="datetime1">
              <a:rPr lang="en-US"/>
              <a:pPr/>
              <a:t>3/21/2016</a:t>
            </a:fld>
            <a:endParaRPr lang="en-US"/>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8" name="TextBox 7"/>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p:txBody>
          <a:bodyPr/>
          <a:lstStyle>
            <a:lvl1pPr>
              <a:defRPr/>
            </a:lvl1pPr>
          </a:lstStyle>
          <a:p>
            <a:fld id="{C8A61A97-E339-46CA-9297-1EA0526E6A7E}" type="datetime1">
              <a:rPr lang="en-US"/>
              <a:pPr/>
              <a:t>3/21/2016</a:t>
            </a:fld>
            <a:endParaRPr lang="en-US"/>
          </a:p>
        </p:txBody>
      </p:sp>
      <p:sp>
        <p:nvSpPr>
          <p:cNvPr id="10" name="Footer Placeholder 5"/>
          <p:cNvSpPr>
            <a:spLocks noGrp="1"/>
          </p:cNvSpPr>
          <p:nvPr>
            <p:ph type="ftr" sz="quarter" idx="20"/>
          </p:nvPr>
        </p:nvSpPr>
        <p:spPr/>
        <p:txBody>
          <a:bodyPr/>
          <a:lstStyle>
            <a:lvl1pPr>
              <a:defRPr/>
            </a:lvl1pPr>
          </a:lstStyle>
          <a:p>
            <a:pPr>
              <a:defRPr/>
            </a:pPr>
            <a:endParaRPr lang="en-US"/>
          </a:p>
        </p:txBody>
      </p:sp>
      <p:sp>
        <p:nvSpPr>
          <p:cNvPr id="11" name="Slide Number Placeholder 6"/>
          <p:cNvSpPr>
            <a:spLocks noGrp="1"/>
          </p:cNvSpPr>
          <p:nvPr>
            <p:ph type="sldNum" sz="quarter" idx="21"/>
          </p:nvPr>
        </p:nvSpPr>
        <p:spPr/>
        <p:txBody>
          <a:bodyPr/>
          <a:lstStyle>
            <a:lvl1pPr>
              <a:defRPr/>
            </a:lvl1pPr>
          </a:lstStyle>
          <a:p>
            <a:fld id="{5A929B3A-631B-409F-AA18-4CFFE5D7FCC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4" name="TextBox 3"/>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a:lvl1pPr>
          </a:lstStyle>
          <a:p>
            <a:fld id="{53C45149-4509-47FB-8419-C16DA7DB12FE}" type="datetime1">
              <a:rPr lang="en-US"/>
              <a:pPr/>
              <a:t>3/21/2016</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fld id="{86531B0D-7C34-480C-9296-8BBED2CF225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3" name="Date Placeholder 1"/>
          <p:cNvSpPr>
            <a:spLocks noGrp="1"/>
          </p:cNvSpPr>
          <p:nvPr>
            <p:ph type="dt" sz="half" idx="10"/>
          </p:nvPr>
        </p:nvSpPr>
        <p:spPr/>
        <p:txBody>
          <a:bodyPr/>
          <a:lstStyle>
            <a:lvl1pPr>
              <a:defRPr/>
            </a:lvl1pPr>
          </a:lstStyle>
          <a:p>
            <a:fld id="{89760167-EF20-40B0-A1C0-9DD8F92467FB}" type="datetime1">
              <a:rPr lang="en-US"/>
              <a:pPr/>
              <a:t>3/21/2016</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fld id="{B0B36A3D-FBCF-48FB-A1B2-EA43E6AE677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6" name="TextBox 5"/>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ea typeface="+mn-ea"/>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fld id="{80E016D4-C963-4AE3-B066-3AFBAEA83743}" type="datetime1">
              <a:rPr lang="en-US"/>
              <a:pPr/>
              <a:t>3/21/2016</a:t>
            </a:fld>
            <a:endParaRPr 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6" name="TextBox 5"/>
          <p:cNvSpPr txBox="1"/>
          <p:nvPr/>
        </p:nvSpPr>
        <p:spPr>
          <a:xfrm>
            <a:off x="3989388" y="3370263"/>
            <a:ext cx="220662" cy="369887"/>
          </a:xfrm>
          <a:prstGeom prst="rect">
            <a:avLst/>
          </a:prstGeom>
          <a:noFill/>
        </p:spPr>
        <p:txBody>
          <a:bodyPr lIns="0" tIns="0" rIns="0" bIns="0">
            <a:spAutoFit/>
          </a:bodyPr>
          <a:lstStyle/>
          <a:p>
            <a:pPr fontAlgn="auto">
              <a:spcBef>
                <a:spcPts val="0"/>
              </a:spcBef>
              <a:spcAft>
                <a:spcPts val="0"/>
              </a:spcAft>
              <a:defRPr/>
            </a:pPr>
            <a:r>
              <a:rPr b="1">
                <a:solidFill>
                  <a:schemeClr val="accent1">
                    <a:lumMod val="60000"/>
                    <a:lumOff val="40000"/>
                  </a:schemeClr>
                </a:solidFill>
                <a:latin typeface="+mn-lt"/>
                <a:ea typeface="+mn-ea"/>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fld id="{B6728944-C665-49D7-AC37-A7DCC6639F68}" type="datetime1">
              <a:rPr lang="en-US"/>
              <a:pPr/>
              <a:t>3/21/2016</a:t>
            </a:fld>
            <a:endParaRPr 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A87A70E7-C343-480A-A56E-0E0639CA487F}"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7" name="TextBox 6"/>
          <p:cNvSpPr txBox="1"/>
          <p:nvPr/>
        </p:nvSpPr>
        <p:spPr>
          <a:xfrm>
            <a:off x="327025" y="4632325"/>
            <a:ext cx="220663" cy="369888"/>
          </a:xfrm>
          <a:prstGeom prst="rect">
            <a:avLst/>
          </a:prstGeom>
          <a:noFill/>
        </p:spPr>
        <p:txBody>
          <a:bodyPr lIns="0" tIns="0" rIns="0" bIns="0">
            <a:spAutoFit/>
          </a:bodyPr>
          <a:lstStyle/>
          <a:p>
            <a:pPr fontAlgn="auto">
              <a:spcBef>
                <a:spcPts val="0"/>
              </a:spcBef>
              <a:spcAft>
                <a:spcPts val="0"/>
              </a:spcAft>
              <a:defRPr/>
            </a:pPr>
            <a:r>
              <a:rPr b="1">
                <a:solidFill>
                  <a:schemeClr val="accent1">
                    <a:lumMod val="60000"/>
                    <a:lumOff val="40000"/>
                  </a:schemeClr>
                </a:solidFill>
                <a:latin typeface="+mn-lt"/>
                <a:ea typeface="+mn-ea"/>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fld id="{AB4D8534-B586-49B9-AE22-6112CAD33E4C}" type="datetime1">
              <a:rPr lang="en-US"/>
              <a:pPr/>
              <a:t>3/21/2016</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fld id="{6DE6B179-B4E1-4EF2-BC9C-80E56B0B5ED1}"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7" name="TextBox 6"/>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ea typeface="+mn-ea"/>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5211763" y="6235700"/>
            <a:ext cx="1349375" cy="365125"/>
          </a:xfrm>
        </p:spPr>
        <p:txBody>
          <a:bodyPr/>
          <a:lstStyle>
            <a:lvl1pPr>
              <a:defRPr>
                <a:solidFill>
                  <a:schemeClr val="bg1"/>
                </a:solidFill>
              </a:defRPr>
            </a:lvl1pPr>
          </a:lstStyle>
          <a:p>
            <a:fld id="{407C1AE7-BC60-4E41-AF66-DE00127F9613}" type="datetime1">
              <a:rPr lang="en-US"/>
              <a:pPr/>
              <a:t>3/21/2016</a:t>
            </a:fld>
            <a:endParaRPr lang="en-US"/>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fld id="{A97277F1-B4E4-4A3C-AC71-1A4FF2F30745}"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8" name="TextBox 7"/>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ea typeface="+mn-ea"/>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dirty="0" smtClean="0"/>
              <a:t>Click icon to add picture</a:t>
            </a:r>
            <a:endParaRPr noProof="0" dirty="0"/>
          </a:p>
        </p:txBody>
      </p:sp>
      <p:sp>
        <p:nvSpPr>
          <p:cNvPr id="11" name="Date Placeholder 4"/>
          <p:cNvSpPr>
            <a:spLocks noGrp="1"/>
          </p:cNvSpPr>
          <p:nvPr>
            <p:ph type="dt" sz="half" idx="16"/>
          </p:nvPr>
        </p:nvSpPr>
        <p:spPr>
          <a:xfrm>
            <a:off x="3048000" y="6235700"/>
            <a:ext cx="1347788" cy="365125"/>
          </a:xfrm>
        </p:spPr>
        <p:txBody>
          <a:bodyPr/>
          <a:lstStyle>
            <a:lvl1pPr>
              <a:defRPr>
                <a:solidFill>
                  <a:schemeClr val="bg1"/>
                </a:solidFill>
              </a:defRPr>
            </a:lvl1pPr>
          </a:lstStyle>
          <a:p>
            <a:fld id="{1FC99323-3AA0-4B63-B9F0-084D35EAB0DF}" type="datetime1">
              <a:rPr lang="en-US"/>
              <a:pPr/>
              <a:t>3/21/2016</a:t>
            </a:fld>
            <a:endParaRPr lang="en-US"/>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p>
        </p:txBody>
      </p:sp>
      <p:sp>
        <p:nvSpPr>
          <p:cNvPr id="16" name="Slide Number Placeholder 6"/>
          <p:cNvSpPr>
            <a:spLocks noGrp="1"/>
          </p:cNvSpPr>
          <p:nvPr>
            <p:ph type="sldNum" sz="quarter" idx="18"/>
          </p:nvPr>
        </p:nvSpPr>
        <p:spPr/>
        <p:txBody>
          <a:bodyPr/>
          <a:lstStyle>
            <a:lvl1pPr>
              <a:defRPr/>
            </a:lvl1pPr>
          </a:lstStyle>
          <a:p>
            <a:fld id="{5C1AD008-9216-42CC-B8F0-C670685645B3}"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8" name="TextBox 7"/>
          <p:cNvSpPr txBox="1"/>
          <p:nvPr/>
        </p:nvSpPr>
        <p:spPr>
          <a:xfrm>
            <a:off x="4749800" y="3370263"/>
            <a:ext cx="220663" cy="369887"/>
          </a:xfrm>
          <a:prstGeom prst="rect">
            <a:avLst/>
          </a:prstGeom>
          <a:noFill/>
        </p:spPr>
        <p:txBody>
          <a:bodyPr lIns="0" tIns="0" rIns="0" bIns="0">
            <a:spAutoFit/>
          </a:bodyPr>
          <a:lstStyle/>
          <a:p>
            <a:pPr fontAlgn="auto">
              <a:spcBef>
                <a:spcPts val="0"/>
              </a:spcBef>
              <a:spcAft>
                <a:spcPts val="0"/>
              </a:spcAft>
              <a:defRPr/>
            </a:pPr>
            <a:r>
              <a:rPr b="1">
                <a:solidFill>
                  <a:schemeClr val="accent1">
                    <a:lumMod val="60000"/>
                    <a:lumOff val="40000"/>
                  </a:schemeClr>
                </a:solidFill>
                <a:latin typeface="+mn-lt"/>
                <a:ea typeface="+mn-ea"/>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7391400" y="6423025"/>
            <a:ext cx="1536700" cy="365125"/>
          </a:xfrm>
        </p:spPr>
        <p:txBody>
          <a:bodyPr/>
          <a:lstStyle>
            <a:lvl1pPr>
              <a:defRPr/>
            </a:lvl1pPr>
          </a:lstStyle>
          <a:p>
            <a:fld id="{0E3E6C6F-2784-4692-8834-47BE84075B2E}" type="datetime1">
              <a:rPr lang="en-US"/>
              <a:pPr/>
              <a:t>3/21/2016</a:t>
            </a:fld>
            <a:endParaRPr 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fld id="{B26B25E7-4FFA-4341-BD58-9682611ED3EA}"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5" name="TextBox 4"/>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fld id="{6B6EFF30-AEFE-4D89-86C8-24A26BDFA7D0}" type="datetime1">
              <a:rPr lang="en-US"/>
              <a:pPr/>
              <a:t>3/21/2016</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FC1F4912-9992-453E-8F57-0F4DF2815DD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5" name="TextBox 4"/>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fld id="{B90A8462-8E1D-425A-991A-FB4E1A34CCFF}" type="datetime1">
              <a:rPr lang="en-US"/>
              <a:pPr/>
              <a:t>3/21/2016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C8D4092-0BEE-4E03-87DF-CA6B1C986BAE}"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5" name="TextBox 4"/>
          <p:cNvSpPr txBox="1"/>
          <p:nvPr/>
        </p:nvSpPr>
        <p:spPr>
          <a:xfrm rot="16200000">
            <a:off x="8593932" y="561181"/>
            <a:ext cx="260350" cy="554037"/>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fld id="{F70E40AC-5E17-4A14-A77F-78E3F8144E70}" type="datetime1">
              <a:rPr lang="en-US"/>
              <a:pPr/>
              <a:t>3/21/2016</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20CE7D71-D5C0-4233-AA7A-7AEC35D7B29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6" name="TextBox 5"/>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fld id="{C26956DF-440F-4A1C-BB60-253038AB3902}" type="datetime1">
              <a:rPr lang="en-US"/>
              <a:pPr/>
              <a:t>3/21/2016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26E32220-DE57-4324-A0D5-72D64055DE9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10" name="TextBox 9"/>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ea typeface="+mn-ea"/>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a:lvl1pPr>
          </a:lstStyle>
          <a:p>
            <a:fld id="{0C0C5FAC-086E-4BD8-8C52-35C312D8CDF7}" type="datetime1">
              <a:rPr lang="en-US"/>
              <a:pPr/>
              <a:t>3/21/2016</a:t>
            </a:fld>
            <a:endParaRPr lang="en-US"/>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5" name="TextBox 4"/>
          <p:cNvSpPr txBox="1"/>
          <p:nvPr/>
        </p:nvSpPr>
        <p:spPr>
          <a:xfrm>
            <a:off x="2003425" y="3111500"/>
            <a:ext cx="260350" cy="614363"/>
          </a:xfrm>
          <a:prstGeom prst="rect">
            <a:avLst/>
          </a:prstGeom>
          <a:noFill/>
        </p:spPr>
        <p:txBody>
          <a:bodyPr lIns="0" tIns="0" rIns="0" bIns="0">
            <a:spAutoFit/>
          </a:bodyPr>
          <a:lstStyle/>
          <a:p>
            <a:pPr fontAlgn="auto">
              <a:spcBef>
                <a:spcPts val="0"/>
              </a:spcBef>
              <a:spcAft>
                <a:spcPts val="0"/>
              </a:spcAft>
              <a:defRPr/>
            </a:pPr>
            <a:r>
              <a:rPr sz="4000" b="1">
                <a:solidFill>
                  <a:schemeClr val="accent1">
                    <a:lumMod val="60000"/>
                    <a:lumOff val="40000"/>
                  </a:schemeClr>
                </a:solidFill>
                <a:latin typeface="+mn-lt"/>
                <a:ea typeface="+mn-ea"/>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a:solidFill>
                  <a:schemeClr val="bg1"/>
                </a:solidFill>
              </a:defRPr>
            </a:lvl1pPr>
          </a:lstStyle>
          <a:p>
            <a:fld id="{59C96D3F-C412-44E9-83E1-D59F56F2CD70}" type="datetime1">
              <a:rPr lang="en-US"/>
              <a:pPr/>
              <a:t>3/21/2016</a:t>
            </a:fld>
            <a:endParaRPr lang="en-US"/>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p:spPr>
        <p:txBody>
          <a:bodyPr/>
          <a:lstStyle>
            <a:lvl1pPr>
              <a:defRPr/>
            </a:lvl1pPr>
          </a:lstStyle>
          <a:p>
            <a:fld id="{F931F76A-E245-4515-879B-2EA9DF67734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7" name="TextBox 6"/>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a:defRPr/>
            </a:lvl1pPr>
          </a:lstStyle>
          <a:p>
            <a:fld id="{80B2D7F5-6381-4EA5-B4A0-CBB05BC6E2B9}" type="datetime1">
              <a:rPr lang="en-US"/>
              <a:pPr/>
              <a:t>3/21/2016</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fld id="{76CA911A-2BB8-4F67-9773-ED0AB3DC85B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8" name="TextBox 7"/>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a:lvl1pPr>
          </a:lstStyle>
          <a:p>
            <a:fld id="{E02C3F9F-62B1-4BCF-B7E6-94463713C2A8}" type="datetime1">
              <a:rPr lang="en-US"/>
              <a:pPr/>
              <a:t>3/21/2016</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fld id="{E1CBE484-99D7-488A-9D2A-EEF88A65B9E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4"/>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fld id="{F484DAE2-1AC2-458C-A494-944D92CE34A4}" type="datetime1">
              <a:rPr lang="en-US"/>
              <a:pPr/>
              <a:t>3/21/2016</a:t>
            </a:fld>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fld id="{7DAA3567-4DAF-4BF9-BE06-9B6162B12DE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7" name="TextBox 6"/>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p:txBody>
          <a:bodyPr/>
          <a:lstStyle>
            <a:lvl1pPr>
              <a:defRPr/>
            </a:lvl1pPr>
          </a:lstStyle>
          <a:p>
            <a:fld id="{57EF3A73-367D-4A65-B63D-31DCDC377B12}" type="datetime1">
              <a:rPr lang="en-US"/>
              <a:pPr/>
              <a:t>3/21/2016</a:t>
            </a:fld>
            <a:endParaRPr lang="en-US"/>
          </a:p>
        </p:txBody>
      </p:sp>
      <p:sp>
        <p:nvSpPr>
          <p:cNvPr id="9" name="Footer Placeholder 5"/>
          <p:cNvSpPr>
            <a:spLocks noGrp="1"/>
          </p:cNvSpPr>
          <p:nvPr>
            <p:ph type="ftr" sz="quarter" idx="18"/>
          </p:nvPr>
        </p:nvSpPr>
        <p:spPr/>
        <p:txBody>
          <a:bodyPr/>
          <a:lstStyle>
            <a:lvl1pPr>
              <a:defRPr/>
            </a:lvl1pPr>
          </a:lstStyle>
          <a:p>
            <a:pPr>
              <a:defRPr/>
            </a:pPr>
            <a:endParaRPr lang="en-US"/>
          </a:p>
        </p:txBody>
      </p:sp>
      <p:sp>
        <p:nvSpPr>
          <p:cNvPr id="10" name="Slide Number Placeholder 6"/>
          <p:cNvSpPr>
            <a:spLocks noGrp="1"/>
          </p:cNvSpPr>
          <p:nvPr>
            <p:ph type="sldNum" sz="quarter" idx="19"/>
          </p:nvPr>
        </p:nvSpPr>
        <p:spPr/>
        <p:txBody>
          <a:bodyPr/>
          <a:lstStyle>
            <a:lvl1pPr>
              <a:defRPr/>
            </a:lvl1pPr>
          </a:lstStyle>
          <a:p>
            <a:fld id="{2005EAAB-3D13-42D6-A62C-63B500FB837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98475" y="1981200"/>
            <a:ext cx="7556500" cy="4144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100">
                <a:solidFill>
                  <a:srgbClr val="595959"/>
                </a:solidFill>
              </a:defRPr>
            </a:lvl1pPr>
          </a:lstStyle>
          <a:p>
            <a:fld id="{0CCFF183-35E9-4A29-A385-B59D25BB9339}" type="datetime1">
              <a:rPr lang="en-US"/>
              <a:pPr/>
              <a:t>3/21/2016</a:t>
            </a:fld>
            <a:endParaRPr 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fontAlgn="auto">
              <a:spcBef>
                <a:spcPts val="0"/>
              </a:spcBef>
              <a:spcAft>
                <a:spcPts val="0"/>
              </a:spcAft>
              <a:defRPr sz="1100">
                <a:solidFill>
                  <a:schemeClr val="tx1">
                    <a:lumMod val="65000"/>
                    <a:lumOff val="3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bg1"/>
                </a:solidFill>
              </a:defRPr>
            </a:lvl1pPr>
          </a:lstStyle>
          <a:p>
            <a:fld id="{94019DCA-CC6B-4164-9715-36A147BD50D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5021" r:id="rId1"/>
    <p:sldLayoutId id="2147485022" r:id="rId2"/>
    <p:sldLayoutId id="2147485023" r:id="rId3"/>
    <p:sldLayoutId id="2147485024" r:id="rId4"/>
    <p:sldLayoutId id="2147485025" r:id="rId5"/>
    <p:sldLayoutId id="2147485026" r:id="rId6"/>
    <p:sldLayoutId id="2147485027" r:id="rId7"/>
    <p:sldLayoutId id="2147485028" r:id="rId8"/>
    <p:sldLayoutId id="2147485029" r:id="rId9"/>
    <p:sldLayoutId id="2147485030" r:id="rId10"/>
    <p:sldLayoutId id="2147485031" r:id="rId11"/>
    <p:sldLayoutId id="2147485032" r:id="rId12"/>
    <p:sldLayoutId id="2147485033" r:id="rId13"/>
    <p:sldLayoutId id="2147485034" r:id="rId14"/>
    <p:sldLayoutId id="2147485035" r:id="rId15"/>
    <p:sldLayoutId id="2147485036" r:id="rId16"/>
    <p:sldLayoutId id="2147485037" r:id="rId17"/>
    <p:sldLayoutId id="2147485038" r:id="rId18"/>
    <p:sldLayoutId id="2147485039" r:id="rId19"/>
    <p:sldLayoutId id="2147485040" r:id="rId20"/>
  </p:sldLayoutIdLst>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charset="2"/>
        <a:buChar char="n"/>
        <a:defRPr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charset="2"/>
        <a:buChar char="n"/>
        <a:defRPr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C7EEEC"/>
        </a:buClr>
        <a:buSzPct val="75000"/>
        <a:buFont typeface="Wingdings" charset="2"/>
        <a:buChar char="n"/>
        <a:defRPr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charset="2"/>
        <a:buChar char="n"/>
        <a:defRPr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0.xml"/><Relationship Id="rId1" Type="http://schemas.openxmlformats.org/officeDocument/2006/relationships/vmlDrawing" Target="../drawings/vmlDrawing5.vml"/><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0.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oleObject" Target="../embeddings/oleObject5.bin"/><Relationship Id="rId2" Type="http://schemas.openxmlformats.org/officeDocument/2006/relationships/slideLayout" Target="../slideLayouts/slideLayout20.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image" Target="../media/image13.png"/><Relationship Id="rId7" Type="http://schemas.openxmlformats.org/officeDocument/2006/relationships/oleObject" Target="../embeddings/oleObject9.bin"/><Relationship Id="rId2" Type="http://schemas.openxmlformats.org/officeDocument/2006/relationships/slideLayout" Target="../slideLayouts/slideLayout20.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0.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122"/>
          <p:cNvSpPr txBox="1">
            <a:spLocks/>
          </p:cNvSpPr>
          <p:nvPr/>
        </p:nvSpPr>
        <p:spPr bwMode="auto">
          <a:xfrm>
            <a:off x="190500" y="4487863"/>
            <a:ext cx="8648700" cy="933450"/>
          </a:xfrm>
          <a:prstGeom prst="rect">
            <a:avLst/>
          </a:prstGeom>
          <a:noFill/>
          <a:ln w="9525">
            <a:noFill/>
            <a:miter lim="800000"/>
            <a:headEnd/>
            <a:tailEnd/>
          </a:ln>
        </p:spPr>
        <p:txBody>
          <a:bodyPr/>
          <a:lstStyle/>
          <a:p>
            <a:pPr defTabSz="914400"/>
            <a:r>
              <a:rPr lang="en-US" sz="3000" b="1">
                <a:solidFill>
                  <a:srgbClr val="E81F30"/>
                </a:solidFill>
              </a:rPr>
              <a:t>Chapter </a:t>
            </a:r>
            <a:r>
              <a:rPr lang="en-US" sz="3000" b="1" smtClean="0">
                <a:solidFill>
                  <a:srgbClr val="E81F30"/>
                </a:solidFill>
              </a:rPr>
              <a:t>10: </a:t>
            </a:r>
            <a:r>
              <a:rPr lang="en-US" sz="3000" b="1">
                <a:solidFill>
                  <a:srgbClr val="E81F30"/>
                </a:solidFill>
              </a:rPr>
              <a:t>Estimating with Confidence</a:t>
            </a:r>
          </a:p>
        </p:txBody>
      </p:sp>
      <p:sp>
        <p:nvSpPr>
          <p:cNvPr id="23556" name="Subtitle 123"/>
          <p:cNvSpPr txBox="1">
            <a:spLocks/>
          </p:cNvSpPr>
          <p:nvPr/>
        </p:nvSpPr>
        <p:spPr bwMode="auto">
          <a:xfrm>
            <a:off x="357188" y="5084763"/>
            <a:ext cx="8482012" cy="749300"/>
          </a:xfrm>
          <a:prstGeom prst="rect">
            <a:avLst/>
          </a:prstGeom>
          <a:noFill/>
          <a:ln w="9525">
            <a:noFill/>
            <a:miter lim="800000"/>
            <a:headEnd/>
            <a:tailEnd/>
          </a:ln>
        </p:spPr>
        <p:txBody>
          <a:bodyPr/>
          <a:lstStyle/>
          <a:p>
            <a:pPr defTabSz="914400">
              <a:spcBef>
                <a:spcPts val="300"/>
              </a:spcBef>
              <a:buClr>
                <a:schemeClr val="accent1"/>
              </a:buClr>
              <a:buSzPct val="75000"/>
              <a:buFont typeface="Wingdings" charset="2"/>
              <a:buNone/>
            </a:pPr>
            <a:r>
              <a:rPr lang="en-US" sz="2000" b="1" dirty="0">
                <a:solidFill>
                  <a:srgbClr val="E81F30"/>
                </a:solidFill>
              </a:rPr>
              <a:t>Section </a:t>
            </a:r>
            <a:r>
              <a:rPr lang="en-US" sz="2000" b="1" dirty="0" smtClean="0">
                <a:solidFill>
                  <a:srgbClr val="E81F30"/>
                </a:solidFill>
              </a:rPr>
              <a:t>10.1</a:t>
            </a:r>
            <a:endParaRPr lang="en-US" sz="2000" b="1" dirty="0">
              <a:solidFill>
                <a:srgbClr val="E81F30"/>
              </a:solidFill>
            </a:endParaRPr>
          </a:p>
          <a:p>
            <a:pPr defTabSz="914400">
              <a:spcBef>
                <a:spcPts val="300"/>
              </a:spcBef>
              <a:buClr>
                <a:schemeClr val="accent1"/>
              </a:buClr>
              <a:buSzPct val="75000"/>
              <a:buFont typeface="Wingdings" charset="2"/>
              <a:buNone/>
            </a:pPr>
            <a:r>
              <a:rPr lang="en-US" sz="2000" b="1" dirty="0">
                <a:solidFill>
                  <a:srgbClr val="E81F30"/>
                </a:solidFill>
              </a:rPr>
              <a:t>Confidence Intervals: The Basics</a:t>
            </a:r>
            <a:endParaRPr lang="en-US" sz="1600" b="1" dirty="0">
              <a:solidFill>
                <a:srgbClr val="E81F30"/>
              </a:solidFill>
            </a:endParaRPr>
          </a:p>
        </p:txBody>
      </p:sp>
      <p:sp>
        <p:nvSpPr>
          <p:cNvPr id="5" name="Subtitle 4"/>
          <p:cNvSpPr>
            <a:spLocks noGrp="1"/>
          </p:cNvSpPr>
          <p:nvPr>
            <p:ph type="subTitle" idx="1"/>
          </p:nvPr>
        </p:nvSpPr>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Vertical Text Placeholder 2"/>
          <p:cNvSpPr>
            <a:spLocks noGrp="1"/>
          </p:cNvSpPr>
          <p:nvPr>
            <p:ph type="body" orient="vert" idx="1"/>
          </p:nvPr>
        </p:nvSpPr>
        <p:spPr>
          <a:xfrm rot="16200000">
            <a:off x="3218657" y="-2237581"/>
            <a:ext cx="2179637" cy="7375525"/>
          </a:xfrm>
        </p:spPr>
        <p:txBody>
          <a:bodyPr/>
          <a:lstStyle/>
          <a:p>
            <a:pPr eaLnBrk="1" hangingPunct="1"/>
            <a:r>
              <a:rPr lang="en-US" b="1" smtClean="0">
                <a:solidFill>
                  <a:srgbClr val="000000"/>
                </a:solidFill>
              </a:rPr>
              <a:t>Interpreting Confidence Levels and Confidence Intervals</a:t>
            </a:r>
            <a:endParaRPr lang="en-US" smtClean="0">
              <a:solidFill>
                <a:srgbClr val="000000"/>
              </a:solidFill>
            </a:endParaRPr>
          </a:p>
          <a:p>
            <a:pPr>
              <a:buFont typeface="Wingdings" charset="2"/>
              <a:buNone/>
            </a:pPr>
            <a:r>
              <a:rPr lang="en-US" smtClean="0">
                <a:solidFill>
                  <a:schemeClr val="tx1"/>
                </a:solidFill>
              </a:rPr>
              <a:t>The confidence level tells us how likely it is that the method we are using will produce an interval that captures the population parameter </a:t>
            </a:r>
            <a:r>
              <a:rPr lang="en-US" i="1" smtClean="0">
                <a:solidFill>
                  <a:schemeClr val="tx1"/>
                </a:solidFill>
              </a:rPr>
              <a:t>if we use it many times</a:t>
            </a:r>
            <a:r>
              <a:rPr lang="en-US" smtClean="0">
                <a:solidFill>
                  <a:schemeClr val="tx1"/>
                </a:solidFill>
              </a:rPr>
              <a:t>.</a:t>
            </a:r>
            <a:endParaRPr lang="en-US" sz="3600" smtClean="0">
              <a:solidFill>
                <a:schemeClr val="tx1"/>
              </a:solidFill>
            </a:endParaRPr>
          </a:p>
        </p:txBody>
      </p:sp>
      <p:sp>
        <p:nvSpPr>
          <p:cNvPr id="8" name="Vertical Title 1"/>
          <p:cNvSpPr>
            <a:spLocks noGrp="1"/>
          </p:cNvSpPr>
          <p:nvPr>
            <p:ph type="title" orient="vert"/>
          </p:nvPr>
        </p:nvSpPr>
        <p:spPr>
          <a:xfrm>
            <a:off x="8135938" y="954088"/>
            <a:ext cx="681037" cy="5903912"/>
          </a:xfrm>
        </p:spPr>
        <p:txBody>
          <a:bodyPr>
            <a:noAutofit/>
          </a:bodyPr>
          <a:lstStyle/>
          <a:p>
            <a:pPr eaLnBrk="1" hangingPunct="1"/>
            <a:r>
              <a:rPr lang="en-US" sz="2000" smtClean="0">
                <a:solidFill>
                  <a:srgbClr val="E81F30"/>
                </a:solidFill>
              </a:rPr>
              <a:t>Confidence Intervals: The Basics</a:t>
            </a:r>
          </a:p>
        </p:txBody>
      </p:sp>
      <p:sp>
        <p:nvSpPr>
          <p:cNvPr id="7" name="TextBox 6"/>
          <p:cNvSpPr txBox="1">
            <a:spLocks noChangeArrowheads="1"/>
          </p:cNvSpPr>
          <p:nvPr/>
        </p:nvSpPr>
        <p:spPr bwMode="auto">
          <a:xfrm>
            <a:off x="244475" y="4135438"/>
            <a:ext cx="7891463" cy="1938337"/>
          </a:xfrm>
          <a:prstGeom prst="rect">
            <a:avLst/>
          </a:prstGeom>
          <a:noFill/>
          <a:ln w="9525">
            <a:noFill/>
            <a:miter lim="800000"/>
            <a:headEnd/>
            <a:tailEnd/>
          </a:ln>
        </p:spPr>
        <p:txBody>
          <a:bodyPr>
            <a:spAutoFit/>
          </a:bodyPr>
          <a:lstStyle/>
          <a:p>
            <a:r>
              <a:rPr lang="en-US" sz="2000"/>
              <a:t>Instead, the confidence interval gives us a set of plausible values for the parameter.</a:t>
            </a:r>
          </a:p>
          <a:p>
            <a:endParaRPr lang="en-US" sz="2000"/>
          </a:p>
          <a:p>
            <a:r>
              <a:rPr lang="en-US" sz="2000"/>
              <a:t>We interpret confidence levels and confidence intervals in much the same way whether we are estimating a population mean, proportion, or some other parameter.</a:t>
            </a:r>
          </a:p>
        </p:txBody>
      </p:sp>
      <p:sp>
        <p:nvSpPr>
          <p:cNvPr id="11" name="Rectangle 10"/>
          <p:cNvSpPr>
            <a:spLocks noChangeArrowheads="1"/>
          </p:cNvSpPr>
          <p:nvPr/>
        </p:nvSpPr>
        <p:spPr bwMode="auto">
          <a:xfrm>
            <a:off x="1228725" y="2193925"/>
            <a:ext cx="6340475" cy="1570038"/>
          </a:xfrm>
          <a:prstGeom prst="rect">
            <a:avLst/>
          </a:prstGeom>
          <a:noFill/>
          <a:ln w="9525">
            <a:noFill/>
            <a:miter lim="800000"/>
            <a:headEnd/>
            <a:tailEnd/>
          </a:ln>
        </p:spPr>
        <p:txBody>
          <a:bodyPr>
            <a:spAutoFit/>
          </a:bodyPr>
          <a:lstStyle/>
          <a:p>
            <a:pPr algn="ctr"/>
            <a:r>
              <a:rPr lang="en-US" b="1" i="1"/>
              <a:t>The confidence level does not tell us the chance that a particular confidence interval captures the population parameter</a:t>
            </a:r>
            <a:r>
              <a:rPr lang="en-US" i="1"/>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p:cTn id="15"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 calcmode="lin" valueType="num">
                                      <p:cBhvr>
                                        <p:cTn id="23"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US" dirty="0" smtClean="0"/>
              <a:t>Example</a:t>
            </a:r>
            <a:endParaRPr lang="en-US" dirty="0"/>
          </a:p>
        </p:txBody>
      </p:sp>
      <p:sp>
        <p:nvSpPr>
          <p:cNvPr id="3" name="Vertical Text Placeholder 2"/>
          <p:cNvSpPr>
            <a:spLocks noGrp="1"/>
          </p:cNvSpPr>
          <p:nvPr>
            <p:ph type="body" orient="vert" idx="1"/>
          </p:nvPr>
        </p:nvSpPr>
        <p:spPr>
          <a:xfrm rot="16200000">
            <a:off x="1297524" y="-507425"/>
            <a:ext cx="5666362" cy="6925589"/>
          </a:xfrm>
        </p:spPr>
        <p:txBody>
          <a:bodyPr/>
          <a:lstStyle/>
          <a:p>
            <a:r>
              <a:rPr lang="en-US" dirty="0" smtClean="0"/>
              <a:t>A </a:t>
            </a:r>
            <a:r>
              <a:rPr lang="en-US" sz="1800" dirty="0" smtClean="0"/>
              <a:t>New York Times poll on women’s issues interviewed 1025 women randomly selected from the United States, excluding Alaska and Hawaii. The poll found that 47% of the women said they do not get enough time for themselves.</a:t>
            </a:r>
          </a:p>
          <a:p>
            <a:r>
              <a:rPr lang="en-US" sz="1800" dirty="0" smtClean="0"/>
              <a:t>A) The poll announced the margin of error of ±3 percentage points for 95% confidence in its conclusions. What is the 95% confidence interval for the percent of all adult women who think they do not get enough time to themselves?</a:t>
            </a:r>
          </a:p>
          <a:p>
            <a:endParaRPr lang="en-US" sz="1800" dirty="0" smtClean="0"/>
          </a:p>
          <a:p>
            <a:r>
              <a:rPr lang="en-US" sz="1800" dirty="0" smtClean="0"/>
              <a:t>B) Explain to someone who knows no statistics why we can’t just say that 47% of all women do not get enough time for themselves.</a:t>
            </a:r>
          </a:p>
          <a:p>
            <a:endParaRPr lang="en-US" sz="1800" dirty="0" smtClean="0"/>
          </a:p>
          <a:p>
            <a:r>
              <a:rPr lang="en-US" sz="1800" dirty="0" smtClean="0"/>
              <a:t>C) Then explain clearly what 95% confidence interval means.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Vertical Text Placeholder 2"/>
          <p:cNvSpPr>
            <a:spLocks noGrp="1"/>
          </p:cNvSpPr>
          <p:nvPr>
            <p:ph type="body" orient="vert" idx="1"/>
          </p:nvPr>
        </p:nvSpPr>
        <p:spPr>
          <a:xfrm rot="16200000">
            <a:off x="2812257" y="-1831181"/>
            <a:ext cx="2992437" cy="7375525"/>
          </a:xfrm>
        </p:spPr>
        <p:txBody>
          <a:bodyPr/>
          <a:lstStyle/>
          <a:p>
            <a:pPr eaLnBrk="1" hangingPunct="1"/>
            <a:r>
              <a:rPr lang="en-US" sz="2400" b="1" smtClean="0">
                <a:solidFill>
                  <a:srgbClr val="000000"/>
                </a:solidFill>
              </a:rPr>
              <a:t>Constructing a Confidence Interval</a:t>
            </a:r>
            <a:endParaRPr lang="en-US" sz="2400" smtClean="0">
              <a:solidFill>
                <a:srgbClr val="000000"/>
              </a:solidFill>
            </a:endParaRPr>
          </a:p>
          <a:p>
            <a:pPr>
              <a:buFont typeface="Wingdings" charset="2"/>
              <a:buNone/>
            </a:pPr>
            <a:r>
              <a:rPr lang="en-US" smtClean="0">
                <a:solidFill>
                  <a:srgbClr val="000000"/>
                </a:solidFill>
              </a:rPr>
              <a:t>Why settle for 95% confidence when estimating a parameter? The price we pay for greater confidence is a wider interval.</a:t>
            </a:r>
          </a:p>
          <a:p>
            <a:pPr>
              <a:buFont typeface="Wingdings" charset="2"/>
              <a:buNone/>
            </a:pPr>
            <a:r>
              <a:rPr lang="en-US" smtClean="0">
                <a:solidFill>
                  <a:srgbClr val="000000"/>
                </a:solidFill>
              </a:rPr>
              <a:t>When we calculated a 95% confidence interval for the mystery mean </a:t>
            </a:r>
            <a:r>
              <a:rPr lang="en-US" i="1" smtClean="0">
                <a:solidFill>
                  <a:srgbClr val="000000"/>
                </a:solidFill>
              </a:rPr>
              <a:t>µ</a:t>
            </a:r>
            <a:r>
              <a:rPr lang="en-US" smtClean="0">
                <a:solidFill>
                  <a:srgbClr val="000000"/>
                </a:solidFill>
              </a:rPr>
              <a:t>, we started with</a:t>
            </a:r>
          </a:p>
          <a:p>
            <a:pPr algn="ctr">
              <a:buFont typeface="Wingdings" charset="2"/>
              <a:buNone/>
            </a:pPr>
            <a:r>
              <a:rPr lang="en-US" b="1" smtClean="0">
                <a:solidFill>
                  <a:srgbClr val="000000"/>
                </a:solidFill>
              </a:rPr>
              <a:t>estimate </a:t>
            </a:r>
            <a:r>
              <a:rPr lang="en-US" smtClean="0">
                <a:solidFill>
                  <a:srgbClr val="000000"/>
                </a:solidFill>
              </a:rPr>
              <a:t>±</a:t>
            </a:r>
            <a:r>
              <a:rPr lang="en-US" b="1" smtClean="0">
                <a:solidFill>
                  <a:srgbClr val="000000"/>
                </a:solidFill>
              </a:rPr>
              <a:t> margin of error</a:t>
            </a:r>
          </a:p>
        </p:txBody>
      </p:sp>
      <p:sp>
        <p:nvSpPr>
          <p:cNvPr id="8" name="Vertical Title 1"/>
          <p:cNvSpPr>
            <a:spLocks noGrp="1"/>
          </p:cNvSpPr>
          <p:nvPr>
            <p:ph type="title" orient="vert"/>
          </p:nvPr>
        </p:nvSpPr>
        <p:spPr>
          <a:xfrm>
            <a:off x="8135938" y="954088"/>
            <a:ext cx="681037" cy="5903912"/>
          </a:xfrm>
        </p:spPr>
        <p:txBody>
          <a:bodyPr>
            <a:noAutofit/>
          </a:bodyPr>
          <a:lstStyle/>
          <a:p>
            <a:pPr eaLnBrk="1" hangingPunct="1"/>
            <a:r>
              <a:rPr lang="en-US" sz="2000" smtClean="0">
                <a:solidFill>
                  <a:srgbClr val="E81F30"/>
                </a:solidFill>
              </a:rPr>
              <a:t>Confidence Intervals: The Basics</a:t>
            </a:r>
          </a:p>
        </p:txBody>
      </p:sp>
      <p:sp>
        <p:nvSpPr>
          <p:cNvPr id="7" name="TextBox 6"/>
          <p:cNvSpPr txBox="1">
            <a:spLocks noChangeArrowheads="1"/>
          </p:cNvSpPr>
          <p:nvPr/>
        </p:nvSpPr>
        <p:spPr bwMode="auto">
          <a:xfrm>
            <a:off x="620713" y="5384800"/>
            <a:ext cx="7253287" cy="862013"/>
          </a:xfrm>
          <a:prstGeom prst="rect">
            <a:avLst/>
          </a:prstGeom>
          <a:solidFill>
            <a:srgbClr val="FAEDB8"/>
          </a:solidFill>
          <a:ln w="9525">
            <a:noFill/>
            <a:miter lim="800000"/>
            <a:headEnd/>
            <a:tailEnd/>
          </a:ln>
        </p:spPr>
        <p:txBody>
          <a:bodyPr>
            <a:spAutoFit/>
          </a:bodyPr>
          <a:lstStyle/>
          <a:p>
            <a:pPr>
              <a:spcAft>
                <a:spcPts val="1200"/>
              </a:spcAft>
            </a:pPr>
            <a:r>
              <a:rPr lang="en-US" sz="2000"/>
              <a:t>This leads to a more general formula for confidence intervals: </a:t>
            </a:r>
          </a:p>
          <a:p>
            <a:pPr>
              <a:spcAft>
                <a:spcPts val="600"/>
              </a:spcAft>
            </a:pPr>
            <a:r>
              <a:rPr lang="en-US" sz="2000" b="1"/>
              <a:t>statistic </a:t>
            </a:r>
            <a:r>
              <a:rPr lang="en-US" sz="2000">
                <a:latin typeface="Courier" charset="0"/>
              </a:rPr>
              <a:t>±</a:t>
            </a:r>
            <a:r>
              <a:rPr lang="en-US" sz="2000" b="1"/>
              <a:t> (critical value) • (standard deviation of statistic)</a:t>
            </a:r>
          </a:p>
        </p:txBody>
      </p:sp>
      <p:pic>
        <p:nvPicPr>
          <p:cNvPr id="12" name="Picture 11" descr="Screen shot 2010-11-10 at 10.54.14 AM.png"/>
          <p:cNvPicPr>
            <a:picLocks noChangeAspect="1"/>
          </p:cNvPicPr>
          <p:nvPr/>
        </p:nvPicPr>
        <p:blipFill>
          <a:blip r:embed="rId3"/>
          <a:srcRect/>
          <a:stretch>
            <a:fillRect/>
          </a:stretch>
        </p:blipFill>
        <p:spPr bwMode="auto">
          <a:xfrm>
            <a:off x="53975" y="3262313"/>
            <a:ext cx="2659063" cy="1816100"/>
          </a:xfrm>
          <a:prstGeom prst="rect">
            <a:avLst/>
          </a:prstGeom>
          <a:noFill/>
          <a:ln w="9525">
            <a:noFill/>
            <a:miter lim="800000"/>
            <a:headEnd/>
            <a:tailEnd/>
          </a:ln>
        </p:spPr>
      </p:pic>
      <p:graphicFrame>
        <p:nvGraphicFramePr>
          <p:cNvPr id="34823" name="Object 2"/>
          <p:cNvGraphicFramePr>
            <a:graphicFrameLocks noChangeAspect="1"/>
          </p:cNvGraphicFramePr>
          <p:nvPr/>
        </p:nvGraphicFramePr>
        <p:xfrm>
          <a:off x="2917825" y="3232150"/>
          <a:ext cx="5065713" cy="1965325"/>
        </p:xfrm>
        <a:graphic>
          <a:graphicData uri="http://schemas.openxmlformats.org/presentationml/2006/ole">
            <p:oleObj spid="_x0000_s34818" name="Equation" r:id="rId4" imgW="3314700" imgH="1282700" progId="Equation.3">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4823"/>
                                        </p:tgtEl>
                                        <p:attrNameLst>
                                          <p:attrName>style.visibility</p:attrName>
                                        </p:attrNameLst>
                                      </p:cBhvr>
                                      <p:to>
                                        <p:strVal val="visible"/>
                                      </p:to>
                                    </p:set>
                                    <p:anim from="(-#ppt_w/2)" to="(#ppt_x)" calcmode="lin" valueType="num">
                                      <p:cBhvr>
                                        <p:cTn id="7" dur="600" fill="hold">
                                          <p:stCondLst>
                                            <p:cond delay="0"/>
                                          </p:stCondLst>
                                        </p:cTn>
                                        <p:tgtEl>
                                          <p:spTgt spid="34823"/>
                                        </p:tgtEl>
                                        <p:attrNameLst>
                                          <p:attrName>ppt_x</p:attrName>
                                        </p:attrNameLst>
                                      </p:cBhvr>
                                    </p:anim>
                                    <p:anim from="0" to="-1.0" calcmode="lin" valueType="num">
                                      <p:cBhvr>
                                        <p:cTn id="8" dur="200" decel="50000" autoRev="1" fill="hold">
                                          <p:stCondLst>
                                            <p:cond delay="600"/>
                                          </p:stCondLst>
                                        </p:cTn>
                                        <p:tgtEl>
                                          <p:spTgt spid="34823"/>
                                        </p:tgtEl>
                                        <p:attrNameLst>
                                          <p:attrName>xshear</p:attrName>
                                        </p:attrNameLst>
                                      </p:cBhvr>
                                    </p:anim>
                                    <p:animScale>
                                      <p:cBhvr>
                                        <p:cTn id="9" dur="200" decel="100000" autoRev="1" fill="hold">
                                          <p:stCondLst>
                                            <p:cond delay="600"/>
                                          </p:stCondLst>
                                        </p:cTn>
                                        <p:tgtEl>
                                          <p:spTgt spid="34823"/>
                                        </p:tgtEl>
                                      </p:cBhvr>
                                      <p:from x="100000" y="100000"/>
                                      <p:to x="80000" y="100000"/>
                                    </p:animScale>
                                    <p:anim by="(#ppt_h/3+#ppt_w*0.1)" calcmode="lin" valueType="num">
                                      <p:cBhvr additive="sum">
                                        <p:cTn id="10" dur="200" decel="100000" autoRev="1" fill="hold">
                                          <p:stCondLst>
                                            <p:cond delay="600"/>
                                          </p:stCondLst>
                                        </p:cTn>
                                        <p:tgtEl>
                                          <p:spTgt spid="34823"/>
                                        </p:tgtEl>
                                        <p:attrNameLst>
                                          <p:attrName>ppt_x</p:attrName>
                                        </p:attrNameLst>
                                      </p:cBhvr>
                                    </p:anim>
                                  </p:childTnLst>
                                </p:cTn>
                              </p:par>
                              <p:par>
                                <p:cTn id="11" presetID="12" presetClass="entr" presetSubtype="4"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slide(fromBottom)">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Vertical Text Placeholder 2"/>
          <p:cNvSpPr>
            <a:spLocks noGrp="1"/>
          </p:cNvSpPr>
          <p:nvPr>
            <p:ph type="body" orient="vert" idx="1"/>
          </p:nvPr>
        </p:nvSpPr>
        <p:spPr>
          <a:xfrm rot="16200000">
            <a:off x="3226595" y="-2245519"/>
            <a:ext cx="2163762" cy="7375525"/>
          </a:xfrm>
        </p:spPr>
        <p:txBody>
          <a:bodyPr/>
          <a:lstStyle/>
          <a:p>
            <a:pPr eaLnBrk="1" hangingPunct="1"/>
            <a:r>
              <a:rPr lang="en-US" sz="2400" b="1" smtClean="0">
                <a:solidFill>
                  <a:srgbClr val="000000"/>
                </a:solidFill>
              </a:rPr>
              <a:t>Calculating a Confidence Interval</a:t>
            </a:r>
            <a:endParaRPr lang="en-US" sz="2400" smtClean="0">
              <a:solidFill>
                <a:srgbClr val="000000"/>
              </a:solidFill>
            </a:endParaRPr>
          </a:p>
        </p:txBody>
      </p:sp>
      <p:sp>
        <p:nvSpPr>
          <p:cNvPr id="8" name="Vertical Title 1"/>
          <p:cNvSpPr>
            <a:spLocks noGrp="1"/>
          </p:cNvSpPr>
          <p:nvPr>
            <p:ph type="title" orient="vert"/>
          </p:nvPr>
        </p:nvSpPr>
        <p:spPr>
          <a:xfrm>
            <a:off x="8135938" y="954088"/>
            <a:ext cx="681037" cy="5903912"/>
          </a:xfrm>
        </p:spPr>
        <p:txBody>
          <a:bodyPr>
            <a:noAutofit/>
          </a:bodyPr>
          <a:lstStyle/>
          <a:p>
            <a:pPr eaLnBrk="1" hangingPunct="1"/>
            <a:r>
              <a:rPr lang="en-US" sz="2000" smtClean="0">
                <a:solidFill>
                  <a:srgbClr val="E81F30"/>
                </a:solidFill>
              </a:rPr>
              <a:t>Confidence Intervals: The Basics</a:t>
            </a:r>
          </a:p>
        </p:txBody>
      </p:sp>
      <p:sp>
        <p:nvSpPr>
          <p:cNvPr id="16" name="TextBox 15"/>
          <p:cNvSpPr txBox="1"/>
          <p:nvPr/>
        </p:nvSpPr>
        <p:spPr bwMode="auto">
          <a:xfrm>
            <a:off x="292100" y="1292225"/>
            <a:ext cx="7843838" cy="1231900"/>
          </a:xfrm>
          <a:prstGeom prst="rect">
            <a:avLst/>
          </a:prstGeom>
          <a:solidFill>
            <a:srgbClr val="FAEDB8"/>
          </a:solidFill>
        </p:spPr>
        <p:style>
          <a:lnRef idx="1">
            <a:schemeClr val="accent5"/>
          </a:lnRef>
          <a:fillRef idx="2">
            <a:schemeClr val="accent5"/>
          </a:fillRef>
          <a:effectRef idx="1">
            <a:schemeClr val="accent5"/>
          </a:effectRef>
          <a:fontRef idx="minor">
            <a:schemeClr val="dk1"/>
          </a:fontRef>
        </p:style>
        <p:txBody>
          <a:bodyPr>
            <a:spAutoFit/>
          </a:bodyPr>
          <a:lstStyle/>
          <a:p>
            <a:pPr marL="342900" indent="-342900">
              <a:spcAft>
                <a:spcPts val="1200"/>
              </a:spcAft>
            </a:pPr>
            <a:r>
              <a:rPr lang="en-US" sz="1800">
                <a:solidFill>
                  <a:srgbClr val="000000"/>
                </a:solidFill>
                <a:ea typeface="ＭＳ Ｐゴシック" charset="-128"/>
              </a:rPr>
              <a:t>The confidence interval for estimating a population parameter has the form</a:t>
            </a:r>
          </a:p>
          <a:p>
            <a:pPr marL="342900" indent="-342900" algn="ctr">
              <a:spcAft>
                <a:spcPts val="1200"/>
              </a:spcAft>
            </a:pPr>
            <a:r>
              <a:rPr lang="en-US" sz="1800" b="1">
                <a:solidFill>
                  <a:srgbClr val="000000"/>
                </a:solidFill>
                <a:ea typeface="ＭＳ Ｐゴシック" charset="-128"/>
              </a:rPr>
              <a:t>statistic ± (critical value) • (standard deviation of statistic)</a:t>
            </a:r>
          </a:p>
          <a:p>
            <a:pPr marL="342900" indent="-342900">
              <a:spcAft>
                <a:spcPts val="1200"/>
              </a:spcAft>
            </a:pPr>
            <a:r>
              <a:rPr lang="en-US" sz="1800">
                <a:solidFill>
                  <a:srgbClr val="000000"/>
                </a:solidFill>
                <a:ea typeface="ＭＳ Ｐゴシック" charset="-128"/>
              </a:rPr>
              <a:t>where the statistic we use is the point estimator for the parameter.</a:t>
            </a:r>
          </a:p>
        </p:txBody>
      </p:sp>
      <p:sp>
        <p:nvSpPr>
          <p:cNvPr id="17" name="TextBox 16"/>
          <p:cNvSpPr txBox="1"/>
          <p:nvPr/>
        </p:nvSpPr>
        <p:spPr bwMode="auto">
          <a:xfrm>
            <a:off x="1696719" y="954088"/>
            <a:ext cx="4899979" cy="338554"/>
          </a:xfrm>
          <a:prstGeom prst="rect">
            <a:avLst/>
          </a:prstGeom>
          <a:solidFill>
            <a:schemeClr val="tx2"/>
          </a:solidFill>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en-US" sz="1600" b="1" dirty="0"/>
              <a:t>Calculating a Confidence Interval</a:t>
            </a:r>
          </a:p>
        </p:txBody>
      </p:sp>
      <p:sp>
        <p:nvSpPr>
          <p:cNvPr id="18" name="TextBox 17"/>
          <p:cNvSpPr txBox="1"/>
          <p:nvPr/>
        </p:nvSpPr>
        <p:spPr>
          <a:xfrm>
            <a:off x="292100" y="2524125"/>
            <a:ext cx="7978775" cy="3246438"/>
          </a:xfrm>
          <a:prstGeom prst="rect">
            <a:avLst/>
          </a:prstGeom>
          <a:noFill/>
        </p:spPr>
        <p:txBody>
          <a:bodyPr>
            <a:spAutoFit/>
          </a:bodyPr>
          <a:lstStyle/>
          <a:p>
            <a:r>
              <a:rPr lang="en-US" sz="1800" b="1"/>
              <a:t>Properties of Confidence Intervals:</a:t>
            </a:r>
          </a:p>
          <a:p>
            <a:pPr>
              <a:spcAft>
                <a:spcPts val="600"/>
              </a:spcAft>
              <a:buClr>
                <a:srgbClr val="23B0A9"/>
              </a:buClr>
              <a:buFont typeface="Wingdings" charset="2"/>
              <a:buChar char="§"/>
            </a:pPr>
            <a:r>
              <a:rPr lang="en-US" sz="1800"/>
              <a:t> The “margin of error” is the (critical value) • (standard deviation of statistic)</a:t>
            </a:r>
          </a:p>
          <a:p>
            <a:pPr>
              <a:spcAft>
                <a:spcPts val="600"/>
              </a:spcAft>
              <a:buClr>
                <a:srgbClr val="23B0A9"/>
              </a:buClr>
              <a:buFont typeface="Wingdings" charset="2"/>
              <a:buChar char="§"/>
            </a:pPr>
            <a:r>
              <a:rPr lang="en-US" sz="1800"/>
              <a:t> The user chooses the confidence level, and the margin of error follows from this choice.</a:t>
            </a:r>
          </a:p>
          <a:p>
            <a:pPr>
              <a:spcAft>
                <a:spcPts val="600"/>
              </a:spcAft>
              <a:buClr>
                <a:srgbClr val="23B0A9"/>
              </a:buClr>
              <a:buFont typeface="Wingdings" charset="2"/>
              <a:buChar char="§"/>
            </a:pPr>
            <a:r>
              <a:rPr lang="en-US" sz="1800"/>
              <a:t> The critical value depends on the confidence level and the sampling distribution of the statistic.</a:t>
            </a:r>
          </a:p>
          <a:p>
            <a:pPr lvl="1">
              <a:spcAft>
                <a:spcPts val="600"/>
              </a:spcAft>
              <a:buClr>
                <a:srgbClr val="23B0A9"/>
              </a:buClr>
              <a:buFont typeface="Wingdings" charset="2"/>
              <a:buChar char="§"/>
            </a:pPr>
            <a:r>
              <a:rPr lang="en-US" sz="1800"/>
              <a:t> Greater confidence requires a larger critical value</a:t>
            </a:r>
          </a:p>
          <a:p>
            <a:pPr lvl="1">
              <a:spcAft>
                <a:spcPts val="600"/>
              </a:spcAft>
              <a:buClr>
                <a:srgbClr val="23B0A9"/>
              </a:buClr>
              <a:buFont typeface="Wingdings" charset="2"/>
              <a:buChar char="§"/>
            </a:pPr>
            <a:r>
              <a:rPr lang="en-US" sz="1800"/>
              <a:t> The standard deviation of the statistic depends on the sample size </a:t>
            </a:r>
            <a:r>
              <a:rPr lang="en-US" sz="1800" i="1"/>
              <a:t>n</a:t>
            </a:r>
            <a:endParaRPr lang="en-US" sz="1800"/>
          </a:p>
          <a:p>
            <a:endParaRPr lang="en-US" sz="1800"/>
          </a:p>
          <a:p>
            <a:endParaRPr lang="en-US" sz="1800" b="1"/>
          </a:p>
        </p:txBody>
      </p:sp>
      <p:pic>
        <p:nvPicPr>
          <p:cNvPr id="19" name="Picture 18" descr="Screen shot 2010-11-10 at 10.28.57 AM.png"/>
          <p:cNvPicPr>
            <a:picLocks noChangeAspect="1"/>
          </p:cNvPicPr>
          <p:nvPr/>
        </p:nvPicPr>
        <p:blipFill>
          <a:blip r:embed="rId2"/>
          <a:srcRect/>
          <a:stretch>
            <a:fillRect/>
          </a:stretch>
        </p:blipFill>
        <p:spPr bwMode="auto">
          <a:xfrm>
            <a:off x="282575" y="5183188"/>
            <a:ext cx="4259263" cy="1374775"/>
          </a:xfrm>
          <a:prstGeom prst="rect">
            <a:avLst/>
          </a:prstGeom>
          <a:noFill/>
          <a:ln w="9525">
            <a:noFill/>
            <a:miter lim="800000"/>
            <a:headEnd/>
            <a:tailEnd/>
          </a:ln>
        </p:spPr>
      </p:pic>
      <p:sp>
        <p:nvSpPr>
          <p:cNvPr id="20" name="Rectangle 19"/>
          <p:cNvSpPr/>
          <p:nvPr/>
        </p:nvSpPr>
        <p:spPr>
          <a:xfrm>
            <a:off x="4552950" y="5486400"/>
            <a:ext cx="4264025" cy="1000125"/>
          </a:xfrm>
          <a:prstGeom prst="rect">
            <a:avLst/>
          </a:prstGeom>
        </p:spPr>
        <p:txBody>
          <a:bodyPr>
            <a:spAutoFit/>
          </a:bodyPr>
          <a:lstStyle/>
          <a:p>
            <a:pPr>
              <a:spcAft>
                <a:spcPts val="600"/>
              </a:spcAft>
            </a:pPr>
            <a:r>
              <a:rPr lang="en-US" sz="1800"/>
              <a:t>The margin of error gets smaller when:</a:t>
            </a:r>
          </a:p>
          <a:p>
            <a:pPr>
              <a:buClr>
                <a:srgbClr val="E81F30"/>
              </a:buClr>
              <a:buFont typeface="Wingdings" charset="2"/>
              <a:buChar char="ü"/>
            </a:pPr>
            <a:r>
              <a:rPr lang="en-US" sz="1800"/>
              <a:t> The confidence level decreases</a:t>
            </a:r>
          </a:p>
          <a:p>
            <a:pPr>
              <a:buClr>
                <a:srgbClr val="E81F30"/>
              </a:buClr>
              <a:buFont typeface="Wingdings" charset="2"/>
              <a:buChar char="ü"/>
            </a:pPr>
            <a:r>
              <a:rPr lang="en-US" sz="1800"/>
              <a:t> The sample size </a:t>
            </a:r>
            <a:r>
              <a:rPr lang="en-US" sz="1800" i="1"/>
              <a:t>n</a:t>
            </a:r>
            <a:r>
              <a:rPr lang="en-US" sz="1800"/>
              <a:t> increases</a:t>
            </a: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10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fade">
                                      <p:cBhvr>
                                        <p:cTn id="12" dur="1000"/>
                                        <p:tgtEl>
                                          <p:spTgt spid="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fade">
                                      <p:cBhvr>
                                        <p:cTn id="17" dur="1000"/>
                                        <p:tgtEl>
                                          <p:spTgt spid="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xEl>
                                              <p:pRg st="3" end="3"/>
                                            </p:txEl>
                                          </p:spTgt>
                                        </p:tgtEl>
                                        <p:attrNameLst>
                                          <p:attrName>style.visibility</p:attrName>
                                        </p:attrNameLst>
                                      </p:cBhvr>
                                      <p:to>
                                        <p:strVal val="visible"/>
                                      </p:to>
                                    </p:set>
                                    <p:animEffect transition="in" filter="fade">
                                      <p:cBhvr>
                                        <p:cTn id="22" dur="1000"/>
                                        <p:tgtEl>
                                          <p:spTgt spid="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xEl>
                                              <p:pRg st="4" end="4"/>
                                            </p:txEl>
                                          </p:spTgt>
                                        </p:tgtEl>
                                        <p:attrNameLst>
                                          <p:attrName>style.visibility</p:attrName>
                                        </p:attrNameLst>
                                      </p:cBhvr>
                                      <p:to>
                                        <p:strVal val="visible"/>
                                      </p:to>
                                    </p:set>
                                    <p:animEffect transition="in" filter="fade">
                                      <p:cBhvr>
                                        <p:cTn id="27" dur="1000"/>
                                        <p:tgtEl>
                                          <p:spTgt spid="1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xEl>
                                              <p:pRg st="5" end="5"/>
                                            </p:txEl>
                                          </p:spTgt>
                                        </p:tgtEl>
                                        <p:attrNameLst>
                                          <p:attrName>style.visibility</p:attrName>
                                        </p:attrNameLst>
                                      </p:cBhvr>
                                      <p:to>
                                        <p:strVal val="visible"/>
                                      </p:to>
                                    </p:set>
                                    <p:animEffect transition="in" filter="fade">
                                      <p:cBhvr>
                                        <p:cTn id="32" dur="1000"/>
                                        <p:tgtEl>
                                          <p:spTgt spid="1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slide(fromBottom)">
                                      <p:cBhvr>
                                        <p:cTn id="37" dur="500"/>
                                        <p:tgtEl>
                                          <p:spTgt spid="1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bldLvl="5"/>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US" dirty="0" smtClean="0"/>
              <a:t>Critical Values</a:t>
            </a:r>
            <a:endParaRPr lang="en-US" dirty="0"/>
          </a:p>
        </p:txBody>
      </p:sp>
      <p:sp>
        <p:nvSpPr>
          <p:cNvPr id="3" name="Vertical Text Placeholder 2"/>
          <p:cNvSpPr>
            <a:spLocks noGrp="1"/>
          </p:cNvSpPr>
          <p:nvPr>
            <p:ph type="body" orient="vert" idx="1"/>
          </p:nvPr>
        </p:nvSpPr>
        <p:spPr>
          <a:xfrm rot="16200000">
            <a:off x="1039106" y="-82030"/>
            <a:ext cx="6119586" cy="6528024"/>
          </a:xfrm>
        </p:spPr>
        <p:txBody>
          <a:bodyPr/>
          <a:lstStyle/>
          <a:p>
            <a:r>
              <a:rPr lang="en-US" dirty="0" smtClean="0"/>
              <a:t>In general, the confidence level C will capture the central area. So, to determine the critical value we can calculate the leftover tail area by </a:t>
            </a:r>
          </a:p>
          <a:p>
            <a:pPr lvl="1"/>
            <a:r>
              <a:rPr lang="en-US" dirty="0" smtClean="0"/>
              <a:t>(1-C)/2</a:t>
            </a:r>
          </a:p>
          <a:p>
            <a:pPr lvl="1"/>
            <a:endParaRPr lang="en-US" dirty="0" smtClean="0"/>
          </a:p>
          <a:p>
            <a:endParaRPr lang="en-US" dirty="0"/>
          </a:p>
        </p:txBody>
      </p:sp>
      <p:graphicFrame>
        <p:nvGraphicFramePr>
          <p:cNvPr id="4" name="Table 3"/>
          <p:cNvGraphicFramePr>
            <a:graphicFrameLocks noGrp="1"/>
          </p:cNvGraphicFramePr>
          <p:nvPr/>
        </p:nvGraphicFramePr>
        <p:xfrm>
          <a:off x="675861" y="1900362"/>
          <a:ext cx="7055457" cy="1854200"/>
        </p:xfrm>
        <a:graphic>
          <a:graphicData uri="http://schemas.openxmlformats.org/drawingml/2006/table">
            <a:tbl>
              <a:tblPr firstRow="1" bandRow="1">
                <a:tableStyleId>{93296810-A885-4BE3-A3E7-6D5BEEA58F35}</a:tableStyleId>
              </a:tblPr>
              <a:tblGrid>
                <a:gridCol w="2351819"/>
                <a:gridCol w="2351819"/>
                <a:gridCol w="2351819"/>
              </a:tblGrid>
              <a:tr h="370840">
                <a:tc gridSpan="3">
                  <a:txBody>
                    <a:bodyPr/>
                    <a:lstStyle/>
                    <a:p>
                      <a:pPr algn="ctr"/>
                      <a:r>
                        <a:rPr lang="en-US" dirty="0" smtClean="0"/>
                        <a:t>Common Confidence</a:t>
                      </a:r>
                      <a:r>
                        <a:rPr lang="en-US" baseline="0" dirty="0" smtClean="0"/>
                        <a:t> Levels</a:t>
                      </a:r>
                      <a:endParaRPr lang="en-US" dirty="0"/>
                    </a:p>
                  </a:txBody>
                  <a:tcPr/>
                </a:tc>
                <a:tc hMerge="1">
                  <a:txBody>
                    <a:bodyPr/>
                    <a:lstStyle/>
                    <a:p>
                      <a:endParaRPr lang="en-US"/>
                    </a:p>
                  </a:txBody>
                  <a:tcPr/>
                </a:tc>
                <a:tc hMerge="1">
                  <a:txBody>
                    <a:bodyPr/>
                    <a:lstStyle/>
                    <a:p>
                      <a:endParaRPr lang="en-US"/>
                    </a:p>
                  </a:txBody>
                  <a:tcPr/>
                </a:tc>
              </a:tr>
              <a:tr h="370840">
                <a:tc>
                  <a:txBody>
                    <a:bodyPr/>
                    <a:lstStyle/>
                    <a:p>
                      <a:r>
                        <a:rPr lang="en-US" b="1" dirty="0" smtClean="0"/>
                        <a:t>Confidence</a:t>
                      </a:r>
                      <a:r>
                        <a:rPr lang="en-US" b="1" baseline="0" dirty="0" smtClean="0"/>
                        <a:t> Level </a:t>
                      </a:r>
                      <a:endParaRPr lang="en-US" b="1" dirty="0"/>
                    </a:p>
                  </a:txBody>
                  <a:tcPr/>
                </a:tc>
                <a:tc>
                  <a:txBody>
                    <a:bodyPr/>
                    <a:lstStyle/>
                    <a:p>
                      <a:r>
                        <a:rPr lang="en-US" b="1" dirty="0" smtClean="0"/>
                        <a:t>Tail</a:t>
                      </a:r>
                      <a:r>
                        <a:rPr lang="en-US" b="1" baseline="0" dirty="0" smtClean="0"/>
                        <a:t> Area</a:t>
                      </a:r>
                      <a:endParaRPr lang="en-US" b="1" dirty="0"/>
                    </a:p>
                  </a:txBody>
                  <a:tcPr/>
                </a:tc>
                <a:tc>
                  <a:txBody>
                    <a:bodyPr/>
                    <a:lstStyle/>
                    <a:p>
                      <a:r>
                        <a:rPr lang="en-US" b="1" dirty="0" smtClean="0"/>
                        <a:t>Critical</a:t>
                      </a:r>
                      <a:r>
                        <a:rPr lang="en-US" b="1" baseline="0" dirty="0" smtClean="0"/>
                        <a:t> Value</a:t>
                      </a:r>
                      <a:endParaRPr lang="en-US" b="1" dirty="0"/>
                    </a:p>
                  </a:txBody>
                  <a:tcPr/>
                </a:tc>
              </a:tr>
              <a:tr h="370840">
                <a:tc>
                  <a:txBody>
                    <a:bodyPr/>
                    <a:lstStyle/>
                    <a:p>
                      <a:r>
                        <a:rPr lang="en-US" dirty="0" smtClean="0"/>
                        <a:t>90%</a:t>
                      </a:r>
                      <a:endParaRPr lang="en-US" dirty="0"/>
                    </a:p>
                  </a:txBody>
                  <a:tcPr/>
                </a:tc>
                <a:tc>
                  <a:txBody>
                    <a:bodyPr/>
                    <a:lstStyle/>
                    <a:p>
                      <a:r>
                        <a:rPr lang="en-US" dirty="0" smtClean="0"/>
                        <a:t>0.05</a:t>
                      </a:r>
                      <a:endParaRPr lang="en-US" dirty="0"/>
                    </a:p>
                  </a:txBody>
                  <a:tcPr/>
                </a:tc>
                <a:tc>
                  <a:txBody>
                    <a:bodyPr/>
                    <a:lstStyle/>
                    <a:p>
                      <a:r>
                        <a:rPr lang="en-US" dirty="0" smtClean="0"/>
                        <a:t>1.645</a:t>
                      </a:r>
                      <a:endParaRPr lang="en-US" dirty="0"/>
                    </a:p>
                  </a:txBody>
                  <a:tcPr/>
                </a:tc>
              </a:tr>
              <a:tr h="370840">
                <a:tc>
                  <a:txBody>
                    <a:bodyPr/>
                    <a:lstStyle/>
                    <a:p>
                      <a:r>
                        <a:rPr lang="en-US" dirty="0" smtClean="0"/>
                        <a:t>95%</a:t>
                      </a:r>
                      <a:endParaRPr lang="en-US" dirty="0"/>
                    </a:p>
                  </a:txBody>
                  <a:tcPr/>
                </a:tc>
                <a:tc>
                  <a:txBody>
                    <a:bodyPr/>
                    <a:lstStyle/>
                    <a:p>
                      <a:r>
                        <a:rPr lang="en-US" dirty="0" smtClean="0"/>
                        <a:t>0.025</a:t>
                      </a:r>
                      <a:endParaRPr lang="en-US" dirty="0"/>
                    </a:p>
                  </a:txBody>
                  <a:tcPr/>
                </a:tc>
                <a:tc>
                  <a:txBody>
                    <a:bodyPr/>
                    <a:lstStyle/>
                    <a:p>
                      <a:r>
                        <a:rPr lang="en-US" dirty="0" smtClean="0"/>
                        <a:t>1.960</a:t>
                      </a:r>
                    </a:p>
                  </a:txBody>
                  <a:tcPr/>
                </a:tc>
              </a:tr>
              <a:tr h="370840">
                <a:tc>
                  <a:txBody>
                    <a:bodyPr/>
                    <a:lstStyle/>
                    <a:p>
                      <a:r>
                        <a:rPr lang="en-US" dirty="0" smtClean="0"/>
                        <a:t>99%</a:t>
                      </a:r>
                      <a:endParaRPr lang="en-US" dirty="0"/>
                    </a:p>
                  </a:txBody>
                  <a:tcPr/>
                </a:tc>
                <a:tc>
                  <a:txBody>
                    <a:bodyPr/>
                    <a:lstStyle/>
                    <a:p>
                      <a:r>
                        <a:rPr lang="en-US" dirty="0" smtClean="0"/>
                        <a:t>0.005</a:t>
                      </a:r>
                      <a:endParaRPr lang="en-US" dirty="0"/>
                    </a:p>
                  </a:txBody>
                  <a:tcPr/>
                </a:tc>
                <a:tc>
                  <a:txBody>
                    <a:bodyPr/>
                    <a:lstStyle/>
                    <a:p>
                      <a:r>
                        <a:rPr lang="en-US" dirty="0" smtClean="0"/>
                        <a:t>2.576</a:t>
                      </a:r>
                      <a:endParaRPr lang="en-US"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Vertical Text Placeholder 2"/>
          <p:cNvSpPr>
            <a:spLocks noGrp="1"/>
          </p:cNvSpPr>
          <p:nvPr>
            <p:ph type="body" orient="vert" idx="1"/>
          </p:nvPr>
        </p:nvSpPr>
        <p:spPr>
          <a:xfrm rot="16200000">
            <a:off x="3021807" y="-2040731"/>
            <a:ext cx="2573337" cy="7375525"/>
          </a:xfrm>
        </p:spPr>
        <p:txBody>
          <a:bodyPr/>
          <a:lstStyle/>
          <a:p>
            <a:pPr eaLnBrk="1" hangingPunct="1"/>
            <a:r>
              <a:rPr lang="en-US" sz="2400" b="1" smtClean="0">
                <a:solidFill>
                  <a:srgbClr val="000000"/>
                </a:solidFill>
              </a:rPr>
              <a:t>Using Confidence Intervals</a:t>
            </a:r>
            <a:endParaRPr lang="en-US" sz="2400" smtClean="0">
              <a:solidFill>
                <a:srgbClr val="000000"/>
              </a:solidFill>
            </a:endParaRPr>
          </a:p>
          <a:p>
            <a:pPr>
              <a:buFont typeface="Wingdings" charset="2"/>
              <a:buNone/>
            </a:pPr>
            <a:r>
              <a:rPr lang="en-US" smtClean="0">
                <a:solidFill>
                  <a:srgbClr val="000000"/>
                </a:solidFill>
              </a:rPr>
              <a:t>Before calculating a confidence interval for </a:t>
            </a:r>
            <a:r>
              <a:rPr lang="en-US" i="1" smtClean="0">
                <a:solidFill>
                  <a:srgbClr val="000000"/>
                </a:solidFill>
              </a:rPr>
              <a:t>µ </a:t>
            </a:r>
            <a:r>
              <a:rPr lang="en-US" smtClean="0">
                <a:solidFill>
                  <a:srgbClr val="000000"/>
                </a:solidFill>
              </a:rPr>
              <a:t>or </a:t>
            </a:r>
            <a:r>
              <a:rPr lang="en-US" i="1" smtClean="0">
                <a:solidFill>
                  <a:srgbClr val="000000"/>
                </a:solidFill>
              </a:rPr>
              <a:t>p</a:t>
            </a:r>
            <a:r>
              <a:rPr lang="en-US" smtClean="0">
                <a:solidFill>
                  <a:srgbClr val="000000"/>
                </a:solidFill>
              </a:rPr>
              <a:t> there are three important </a:t>
            </a:r>
            <a:r>
              <a:rPr lang="en-US" b="1" smtClean="0">
                <a:solidFill>
                  <a:srgbClr val="000000"/>
                </a:solidFill>
              </a:rPr>
              <a:t>conditions</a:t>
            </a:r>
            <a:r>
              <a:rPr lang="en-US" smtClean="0">
                <a:solidFill>
                  <a:srgbClr val="000000"/>
                </a:solidFill>
              </a:rPr>
              <a:t> that you should check.</a:t>
            </a:r>
          </a:p>
        </p:txBody>
      </p:sp>
      <p:sp>
        <p:nvSpPr>
          <p:cNvPr id="8" name="Vertical Title 1"/>
          <p:cNvSpPr>
            <a:spLocks noGrp="1"/>
          </p:cNvSpPr>
          <p:nvPr>
            <p:ph type="title" orient="vert"/>
          </p:nvPr>
        </p:nvSpPr>
        <p:spPr>
          <a:xfrm>
            <a:off x="8135938" y="954088"/>
            <a:ext cx="681037" cy="5903912"/>
          </a:xfrm>
        </p:spPr>
        <p:txBody>
          <a:bodyPr>
            <a:noAutofit/>
          </a:bodyPr>
          <a:lstStyle/>
          <a:p>
            <a:pPr eaLnBrk="1" hangingPunct="1"/>
            <a:r>
              <a:rPr lang="en-US" sz="2000" smtClean="0">
                <a:solidFill>
                  <a:srgbClr val="E81F30"/>
                </a:solidFill>
              </a:rPr>
              <a:t>Confidence Intervals: The Basics</a:t>
            </a:r>
          </a:p>
        </p:txBody>
      </p:sp>
      <p:sp>
        <p:nvSpPr>
          <p:cNvPr id="10" name="TextBox 9"/>
          <p:cNvSpPr txBox="1">
            <a:spLocks noChangeArrowheads="1"/>
          </p:cNvSpPr>
          <p:nvPr/>
        </p:nvSpPr>
        <p:spPr bwMode="auto">
          <a:xfrm>
            <a:off x="292100" y="1866900"/>
            <a:ext cx="8069263" cy="708025"/>
          </a:xfrm>
          <a:prstGeom prst="rect">
            <a:avLst/>
          </a:prstGeom>
          <a:solidFill>
            <a:schemeClr val="bg2"/>
          </a:solidFill>
          <a:ln w="9525">
            <a:noFill/>
            <a:miter lim="800000"/>
            <a:headEnd/>
            <a:tailEnd/>
          </a:ln>
        </p:spPr>
        <p:txBody>
          <a:bodyPr>
            <a:spAutoFit/>
          </a:bodyPr>
          <a:lstStyle/>
          <a:p>
            <a:r>
              <a:rPr lang="en-US" sz="2000"/>
              <a:t>1) </a:t>
            </a:r>
            <a:r>
              <a:rPr lang="en-US" sz="2000" b="1"/>
              <a:t>Random</a:t>
            </a:r>
            <a:r>
              <a:rPr lang="en-US" sz="2000"/>
              <a:t>: The data should come from a well-designed random sample or randomized experiment.</a:t>
            </a:r>
          </a:p>
        </p:txBody>
      </p:sp>
      <p:sp>
        <p:nvSpPr>
          <p:cNvPr id="7" name="TextBox 6"/>
          <p:cNvSpPr txBox="1">
            <a:spLocks noChangeArrowheads="1"/>
          </p:cNvSpPr>
          <p:nvPr/>
        </p:nvSpPr>
        <p:spPr bwMode="auto">
          <a:xfrm>
            <a:off x="292100" y="2667000"/>
            <a:ext cx="8069263" cy="2524125"/>
          </a:xfrm>
          <a:prstGeom prst="rect">
            <a:avLst/>
          </a:prstGeom>
          <a:solidFill>
            <a:schemeClr val="bg2"/>
          </a:solidFill>
          <a:ln w="9525">
            <a:noFill/>
            <a:miter lim="800000"/>
            <a:headEnd/>
            <a:tailEnd/>
          </a:ln>
        </p:spPr>
        <p:txBody>
          <a:bodyPr>
            <a:spAutoFit/>
          </a:bodyPr>
          <a:lstStyle/>
          <a:p>
            <a:pPr>
              <a:spcAft>
                <a:spcPts val="600"/>
              </a:spcAft>
            </a:pPr>
            <a:r>
              <a:rPr lang="en-US" sz="2000"/>
              <a:t>2) </a:t>
            </a:r>
            <a:r>
              <a:rPr lang="en-US" sz="2000" b="1"/>
              <a:t>Normal: </a:t>
            </a:r>
            <a:r>
              <a:rPr lang="en-US" sz="2000"/>
              <a:t>The sampling distribution of the statistic is approximately Normal.</a:t>
            </a:r>
          </a:p>
          <a:p>
            <a:pPr lvl="1">
              <a:spcAft>
                <a:spcPts val="600"/>
              </a:spcAft>
            </a:pPr>
            <a:r>
              <a:rPr lang="en-US" sz="1800" i="1"/>
              <a:t>For means:</a:t>
            </a:r>
            <a:r>
              <a:rPr lang="en-US" sz="1800"/>
              <a:t> The sampling distribution is exactly Normal if the population distribution is Normal. When the population distribution is not Normal, then the central limit theorem tells us the sampling distribution will be approximately Normal if </a:t>
            </a:r>
            <a:r>
              <a:rPr lang="en-US" sz="1800" i="1"/>
              <a:t>n</a:t>
            </a:r>
            <a:r>
              <a:rPr lang="en-US" sz="1800"/>
              <a:t> is sufficiently large (</a:t>
            </a:r>
            <a:r>
              <a:rPr lang="en-US" sz="1800" i="1"/>
              <a:t>n</a:t>
            </a:r>
            <a:r>
              <a:rPr lang="en-US" sz="1800"/>
              <a:t> ≥ 30).</a:t>
            </a:r>
          </a:p>
          <a:p>
            <a:pPr lvl="1"/>
            <a:r>
              <a:rPr lang="en-US" sz="1800" i="1"/>
              <a:t>For proportions:</a:t>
            </a:r>
            <a:r>
              <a:rPr lang="en-US" sz="1800"/>
              <a:t> We can use the Normal approximation to the sampling distribution as long as </a:t>
            </a:r>
            <a:r>
              <a:rPr lang="en-US" sz="1800" i="1"/>
              <a:t>np</a:t>
            </a:r>
            <a:r>
              <a:rPr lang="en-US" sz="1800"/>
              <a:t> ≥ 10 and </a:t>
            </a:r>
            <a:r>
              <a:rPr lang="en-US" sz="1800" i="1"/>
              <a:t>n</a:t>
            </a:r>
            <a:r>
              <a:rPr lang="en-US" sz="1800"/>
              <a:t>(1 – </a:t>
            </a:r>
            <a:r>
              <a:rPr lang="en-US" sz="1800" i="1"/>
              <a:t>p</a:t>
            </a:r>
            <a:r>
              <a:rPr lang="en-US" sz="1800"/>
              <a:t>) ≥ 10.</a:t>
            </a:r>
            <a:endParaRPr lang="en-US" sz="2000" i="1"/>
          </a:p>
        </p:txBody>
      </p:sp>
      <p:sp>
        <p:nvSpPr>
          <p:cNvPr id="11" name="TextBox 10"/>
          <p:cNvSpPr txBox="1">
            <a:spLocks noChangeArrowheads="1"/>
          </p:cNvSpPr>
          <p:nvPr/>
        </p:nvSpPr>
        <p:spPr bwMode="auto">
          <a:xfrm>
            <a:off x="292100" y="5272088"/>
            <a:ext cx="8069263" cy="1322387"/>
          </a:xfrm>
          <a:prstGeom prst="rect">
            <a:avLst/>
          </a:prstGeom>
          <a:solidFill>
            <a:schemeClr val="bg2"/>
          </a:solidFill>
          <a:ln w="9525">
            <a:noFill/>
            <a:miter lim="800000"/>
            <a:headEnd/>
            <a:tailEnd/>
          </a:ln>
        </p:spPr>
        <p:txBody>
          <a:bodyPr>
            <a:spAutoFit/>
          </a:bodyPr>
          <a:lstStyle/>
          <a:p>
            <a:r>
              <a:rPr lang="en-US" sz="2000"/>
              <a:t>3) </a:t>
            </a:r>
            <a:r>
              <a:rPr lang="en-US" sz="2000" b="1"/>
              <a:t>Independent</a:t>
            </a:r>
            <a:r>
              <a:rPr lang="en-US" sz="2000"/>
              <a:t>: Individual observations are independent. When sampling without replacement, the sample size </a:t>
            </a:r>
            <a:r>
              <a:rPr lang="en-US" sz="2000" i="1"/>
              <a:t>n</a:t>
            </a:r>
            <a:r>
              <a:rPr lang="en-US" sz="2000"/>
              <a:t> should be no more than 10% of the population size </a:t>
            </a:r>
            <a:r>
              <a:rPr lang="en-US" sz="2000" i="1"/>
              <a:t>N</a:t>
            </a:r>
            <a:r>
              <a:rPr lang="en-US" sz="2000"/>
              <a:t> (the </a:t>
            </a:r>
            <a:r>
              <a:rPr lang="en-US" sz="2000" i="1"/>
              <a:t>10% condition</a:t>
            </a:r>
            <a:r>
              <a:rPr lang="en-US" sz="2000"/>
              <a:t>) to use our formula for the standard deviation of the statistic.</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bg/>
                                          </p:spTgt>
                                        </p:tgtEl>
                                        <p:attrNameLst>
                                          <p:attrName>style.visibility</p:attrName>
                                        </p:attrNameLst>
                                      </p:cBhvr>
                                      <p:to>
                                        <p:strVal val="visible"/>
                                      </p:to>
                                    </p:set>
                                    <p:animEffect transition="in" filter="fade">
                                      <p:cBhvr>
                                        <p:cTn id="12" dur="1000"/>
                                        <p:tgtEl>
                                          <p:spTgt spid="7">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1000"/>
                                        <p:tgtEl>
                                          <p:spTgt spid="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animEffect transition="in" filter="fade">
                                      <p:cBhvr>
                                        <p:cTn id="20" dur="1000"/>
                                        <p:tgtEl>
                                          <p:spTgt spid="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animEffect transition="in" filter="fade">
                                      <p:cBhvr>
                                        <p:cTn id="25" dur="1000"/>
                                        <p:tgtEl>
                                          <p:spTgt spid="7">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build="p" bldLvl="5"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US" dirty="0" smtClean="0"/>
              <a:t>Example</a:t>
            </a:r>
            <a:endParaRPr lang="en-US" dirty="0"/>
          </a:p>
        </p:txBody>
      </p:sp>
      <p:sp>
        <p:nvSpPr>
          <p:cNvPr id="3" name="Vertical Text Placeholder 2"/>
          <p:cNvSpPr>
            <a:spLocks noGrp="1"/>
          </p:cNvSpPr>
          <p:nvPr>
            <p:ph type="body" orient="vert" idx="1"/>
          </p:nvPr>
        </p:nvSpPr>
        <p:spPr>
          <a:xfrm rot="16200000">
            <a:off x="1228787" y="325998"/>
            <a:ext cx="5539141" cy="6061191"/>
          </a:xfrm>
        </p:spPr>
        <p:txBody>
          <a:bodyPr/>
          <a:lstStyle/>
          <a:p>
            <a:pPr>
              <a:buNone/>
            </a:pPr>
            <a:r>
              <a:rPr lang="en-US" dirty="0" smtClean="0"/>
              <a:t>Crop researchers plant 15 plots with a new variety of corn. The </a:t>
            </a:r>
            <a:r>
              <a:rPr lang="en-US" dirty="0" err="1" smtClean="0"/>
              <a:t>yeilds</a:t>
            </a:r>
            <a:r>
              <a:rPr lang="en-US" dirty="0" smtClean="0"/>
              <a:t> in bushels par acre are:</a:t>
            </a:r>
          </a:p>
          <a:p>
            <a:pPr>
              <a:buNone/>
            </a:pPr>
            <a:r>
              <a:rPr lang="en-US" dirty="0" smtClean="0"/>
              <a:t>138.0,   139.1,   113.0,   132.5,   140.7,    109.7,   118.9,    134.8,   109.6,    127.3,   115.6,   130.4,    130.2,    111.7,   105.5</a:t>
            </a:r>
          </a:p>
          <a:p>
            <a:pPr>
              <a:buNone/>
            </a:pPr>
            <a:r>
              <a:rPr lang="en-US" dirty="0" smtClean="0"/>
              <a:t>Assume that </a:t>
            </a:r>
            <a:r>
              <a:rPr lang="en-US" dirty="0" smtClean="0">
                <a:sym typeface="Euclid Symbol"/>
              </a:rPr>
              <a:t>= 10 bushels.</a:t>
            </a:r>
          </a:p>
          <a:p>
            <a:pPr marL="457200" indent="-457200">
              <a:buAutoNum type="alphaLcParenR"/>
            </a:pPr>
            <a:r>
              <a:rPr lang="en-US" dirty="0" smtClean="0">
                <a:sym typeface="Euclid Symbol"/>
              </a:rPr>
              <a:t>Find the 90% confidence interval for the mean yield µ for this variety of corn.</a:t>
            </a:r>
          </a:p>
          <a:p>
            <a:pPr marL="457200" indent="-457200">
              <a:buAutoNum type="alphaLcParenR"/>
            </a:pPr>
            <a:r>
              <a:rPr lang="en-US" dirty="0" smtClean="0">
                <a:sym typeface="Euclid Symbol"/>
              </a:rPr>
              <a:t>Find the 95% confidence interval.</a:t>
            </a:r>
          </a:p>
          <a:p>
            <a:pPr marL="457200" indent="-457200">
              <a:buAutoNum type="alphaLcParenR"/>
            </a:pPr>
            <a:r>
              <a:rPr lang="en-US" dirty="0" smtClean="0">
                <a:sym typeface="Euclid Symbol"/>
              </a:rPr>
              <a:t>Find the 99% confidence interval.</a:t>
            </a:r>
          </a:p>
          <a:p>
            <a:pPr marL="457200" indent="-457200">
              <a:buAutoNum type="alphaLcParenR"/>
            </a:pPr>
            <a:r>
              <a:rPr lang="en-US" dirty="0" smtClean="0">
                <a:sym typeface="Euclid Symbol"/>
              </a:rPr>
              <a:t>How do the margins of error in a, b, and c change as the confidence interval increases? </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US" dirty="0" smtClean="0"/>
              <a:t>How Confidence Intervals Behave</a:t>
            </a:r>
            <a:endParaRPr lang="en-US" dirty="0"/>
          </a:p>
        </p:txBody>
      </p:sp>
      <p:sp>
        <p:nvSpPr>
          <p:cNvPr id="3" name="Vertical Text Placeholder 2"/>
          <p:cNvSpPr>
            <a:spLocks noGrp="1"/>
          </p:cNvSpPr>
          <p:nvPr>
            <p:ph type="body" orient="vert" idx="1"/>
          </p:nvPr>
        </p:nvSpPr>
        <p:spPr>
          <a:xfrm rot="16200000">
            <a:off x="406139" y="201083"/>
            <a:ext cx="6151389" cy="5993604"/>
          </a:xfrm>
        </p:spPr>
        <p:txBody>
          <a:bodyPr/>
          <a:lstStyle/>
          <a:p>
            <a:r>
              <a:rPr lang="en-US" dirty="0" smtClean="0"/>
              <a:t>Margin of error gets smaller when:</a:t>
            </a:r>
          </a:p>
          <a:p>
            <a:pPr lvl="1"/>
            <a:r>
              <a:rPr lang="en-US" dirty="0" smtClean="0"/>
              <a:t>Smaller critical value. To obtain a smaller margin of error from the same data, you must be willing to accept lower confidence.</a:t>
            </a:r>
          </a:p>
          <a:p>
            <a:pPr lvl="1"/>
            <a:r>
              <a:rPr lang="en-US" dirty="0" smtClean="0">
                <a:sym typeface="Euclid Symbol"/>
              </a:rPr>
              <a:t> gets smaller. The standard deviation measures the variation in the population. It is easier to pin down µ when  is small.</a:t>
            </a:r>
          </a:p>
          <a:p>
            <a:pPr lvl="1"/>
            <a:r>
              <a:rPr lang="en-US" dirty="0" smtClean="0">
                <a:sym typeface="Euclid Symbol"/>
              </a:rPr>
              <a:t>n gets larger.</a:t>
            </a: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US" dirty="0" smtClean="0"/>
              <a:t>Choosing a Sample Size</a:t>
            </a:r>
            <a:endParaRPr lang="en-US" dirty="0"/>
          </a:p>
        </p:txBody>
      </p:sp>
      <p:sp>
        <p:nvSpPr>
          <p:cNvPr id="3" name="Vertical Text Placeholder 2"/>
          <p:cNvSpPr>
            <a:spLocks noGrp="1"/>
          </p:cNvSpPr>
          <p:nvPr>
            <p:ph type="body" orient="vert" idx="1"/>
          </p:nvPr>
        </p:nvSpPr>
        <p:spPr>
          <a:xfrm rot="16200000">
            <a:off x="2127597" y="-1337497"/>
            <a:ext cx="2891356" cy="5810725"/>
          </a:xfrm>
        </p:spPr>
        <p:txBody>
          <a:bodyPr/>
          <a:lstStyle/>
          <a:p>
            <a:r>
              <a:rPr lang="en-US" dirty="0" smtClean="0"/>
              <a:t>A wise user of statistics never plans data collection without planning the inference at the same time.</a:t>
            </a:r>
          </a:p>
          <a:p>
            <a:r>
              <a:rPr lang="en-US" dirty="0" smtClean="0"/>
              <a:t>You can arrange to have both high confidence and small margin of error by taking enough observations.</a:t>
            </a:r>
          </a:p>
          <a:p>
            <a:r>
              <a:rPr lang="en-US" dirty="0" smtClean="0"/>
              <a:t>Let m be your desired margin of error and solve for n(using the given critical value and standard deviation).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US" dirty="0" smtClean="0"/>
              <a:t>Example</a:t>
            </a:r>
            <a:endParaRPr lang="en-US" dirty="0"/>
          </a:p>
        </p:txBody>
      </p:sp>
      <p:sp>
        <p:nvSpPr>
          <p:cNvPr id="3" name="Vertical Text Placeholder 2"/>
          <p:cNvSpPr>
            <a:spLocks noGrp="1"/>
          </p:cNvSpPr>
          <p:nvPr>
            <p:ph type="body" orient="vert" idx="1"/>
          </p:nvPr>
        </p:nvSpPr>
        <p:spPr>
          <a:xfrm rot="16200000">
            <a:off x="1670087" y="-254131"/>
            <a:ext cx="5499384" cy="6252024"/>
          </a:xfrm>
        </p:spPr>
        <p:txBody>
          <a:bodyPr/>
          <a:lstStyle/>
          <a:p>
            <a:r>
              <a:rPr lang="en-US" dirty="0" smtClean="0"/>
              <a:t>Company management wants a report of the mean screen tension for the day’s production to be within </a:t>
            </a:r>
            <a:r>
              <a:rPr lang="en-US" dirty="0" smtClean="0">
                <a:sym typeface="Euclid Symbol"/>
              </a:rPr>
              <a:t>5 mV with 95% confidence interval. How large a sample of video monitors be measured to comply with this request?(Suppose  = 43).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35938" y="954088"/>
            <a:ext cx="681037" cy="5837237"/>
          </a:xfrm>
        </p:spPr>
        <p:txBody>
          <a:bodyPr>
            <a:noAutofit/>
          </a:bodyPr>
          <a:lstStyle/>
          <a:p>
            <a:pPr eaLnBrk="1" hangingPunct="1"/>
            <a:r>
              <a:rPr lang="en-US" sz="2000" smtClean="0">
                <a:solidFill>
                  <a:srgbClr val="E81F30"/>
                </a:solidFill>
              </a:rPr>
              <a:t>Confidence Intervals: The Basics</a:t>
            </a:r>
          </a:p>
        </p:txBody>
      </p:sp>
      <p:sp>
        <p:nvSpPr>
          <p:cNvPr id="26627" name="Vertical Text Placeholder 2"/>
          <p:cNvSpPr>
            <a:spLocks noGrp="1"/>
          </p:cNvSpPr>
          <p:nvPr>
            <p:ph type="body" orient="vert" idx="1"/>
          </p:nvPr>
        </p:nvSpPr>
        <p:spPr>
          <a:xfrm rot="16200000">
            <a:off x="1196976" y="-215900"/>
            <a:ext cx="6223000" cy="7375525"/>
          </a:xfrm>
        </p:spPr>
        <p:txBody>
          <a:bodyPr/>
          <a:lstStyle/>
          <a:p>
            <a:pPr eaLnBrk="1" hangingPunct="1"/>
            <a:r>
              <a:rPr lang="en-US" sz="2400" b="1" dirty="0" smtClean="0">
                <a:solidFill>
                  <a:srgbClr val="000000"/>
                </a:solidFill>
              </a:rPr>
              <a:t>Introduction</a:t>
            </a:r>
            <a:endParaRPr lang="en-US" sz="2400" dirty="0" smtClean="0">
              <a:solidFill>
                <a:srgbClr val="000000"/>
              </a:solidFill>
            </a:endParaRPr>
          </a:p>
          <a:p>
            <a:pPr>
              <a:buFont typeface="Wingdings" charset="2"/>
              <a:buNone/>
            </a:pPr>
            <a:r>
              <a:rPr lang="en-US" dirty="0" smtClean="0">
                <a:solidFill>
                  <a:srgbClr val="000000"/>
                </a:solidFill>
              </a:rPr>
              <a:t>Our goal in many statistical settings is to use a sample statistic to estimate a population parameter.  We learned </a:t>
            </a:r>
            <a:r>
              <a:rPr lang="en-US" b="1" dirty="0" smtClean="0">
                <a:solidFill>
                  <a:srgbClr val="000000"/>
                </a:solidFill>
              </a:rPr>
              <a:t>if we randomly select the sample, we should be able to generalize our results to the population of interest</a:t>
            </a:r>
            <a:r>
              <a:rPr lang="en-US" dirty="0" smtClean="0">
                <a:solidFill>
                  <a:srgbClr val="000000"/>
                </a:solidFill>
              </a:rPr>
              <a:t>.</a:t>
            </a:r>
          </a:p>
          <a:p>
            <a:pPr>
              <a:buFont typeface="Wingdings" charset="2"/>
              <a:buNone/>
            </a:pPr>
            <a:r>
              <a:rPr lang="en-US" dirty="0" smtClean="0">
                <a:solidFill>
                  <a:srgbClr val="000000"/>
                </a:solidFill>
              </a:rPr>
              <a:t>We learned that </a:t>
            </a:r>
            <a:r>
              <a:rPr lang="en-US" b="1" dirty="0" smtClean="0">
                <a:solidFill>
                  <a:srgbClr val="000000"/>
                </a:solidFill>
              </a:rPr>
              <a:t>different samples yield different results for our estimate</a:t>
            </a:r>
            <a:r>
              <a:rPr lang="en-US" dirty="0" smtClean="0">
                <a:solidFill>
                  <a:srgbClr val="000000"/>
                </a:solidFill>
              </a:rPr>
              <a:t>.  Statistical inference uses the language of probability to express the strength of our conclusions by taking chance variation due to random selection or random assignment into account.</a:t>
            </a:r>
          </a:p>
          <a:p>
            <a:pPr>
              <a:buFont typeface="Wingdings" charset="2"/>
              <a:buNone/>
            </a:pPr>
            <a:r>
              <a:rPr lang="en-US" dirty="0" smtClean="0">
                <a:solidFill>
                  <a:srgbClr val="000000"/>
                </a:solidFill>
              </a:rPr>
              <a:t>In this chapter, we’ll learn one method of statistical inference – </a:t>
            </a:r>
            <a:r>
              <a:rPr lang="en-US" i="1" dirty="0" smtClean="0">
                <a:solidFill>
                  <a:srgbClr val="000000"/>
                </a:solidFill>
              </a:rPr>
              <a:t>confidence intervals</a:t>
            </a:r>
            <a:r>
              <a:rPr lang="en-US" dirty="0" smtClean="0">
                <a:solidFill>
                  <a:srgbClr val="000000"/>
                </a:solidFill>
              </a:rPr>
              <a:t> – so we may estimate the value of a parameter from a sample statistic.  As we do so, we’ll learn not only how to construct a confidence interval, but also how to report probabilities that would describe </a:t>
            </a:r>
            <a:r>
              <a:rPr lang="en-US" i="1" dirty="0" smtClean="0">
                <a:solidFill>
                  <a:srgbClr val="000000"/>
                </a:solidFill>
              </a:rPr>
              <a:t>what would happen if we used the inference method many times</a:t>
            </a:r>
            <a:r>
              <a:rPr lang="en-US" dirty="0" smtClean="0">
                <a:solidFill>
                  <a:srgbClr val="000000"/>
                </a:solidFill>
              </a:rPr>
              <a:t>.</a:t>
            </a:r>
            <a:endParaRPr lang="en-US" sz="1800" dirty="0" smtClean="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1000"/>
                                        <p:tgtEl>
                                          <p:spTgt spid="2662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627">
                                            <p:txEl>
                                              <p:pRg st="1" end="1"/>
                                            </p:txEl>
                                          </p:spTgt>
                                        </p:tgtEl>
                                        <p:attrNameLst>
                                          <p:attrName>style.visibility</p:attrName>
                                        </p:attrNameLst>
                                      </p:cBhvr>
                                      <p:to>
                                        <p:strVal val="visible"/>
                                      </p:to>
                                    </p:set>
                                    <p:animEffect transition="in" filter="fade">
                                      <p:cBhvr>
                                        <p:cTn id="10" dur="1000"/>
                                        <p:tgtEl>
                                          <p:spTgt spid="2662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animEffect transition="in" filter="fade">
                                      <p:cBhvr>
                                        <p:cTn id="15" dur="1000"/>
                                        <p:tgtEl>
                                          <p:spTgt spid="2662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6627">
                                            <p:txEl>
                                              <p:pRg st="3" end="3"/>
                                            </p:txEl>
                                          </p:spTgt>
                                        </p:tgtEl>
                                        <p:attrNameLst>
                                          <p:attrName>style.visibility</p:attrName>
                                        </p:attrNameLst>
                                      </p:cBhvr>
                                      <p:to>
                                        <p:strVal val="visible"/>
                                      </p:to>
                                    </p:set>
                                    <p:animEffect transition="in" filter="fade">
                                      <p:cBhvr>
                                        <p:cTn id="20" dur="10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5"/>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US" dirty="0" smtClean="0">
                <a:solidFill>
                  <a:srgbClr val="FF0000"/>
                </a:solidFill>
              </a:rPr>
              <a:t>Cautions</a:t>
            </a:r>
            <a:endParaRPr lang="en-US" dirty="0">
              <a:solidFill>
                <a:srgbClr val="FF0000"/>
              </a:solidFill>
            </a:endParaRPr>
          </a:p>
        </p:txBody>
      </p:sp>
      <p:sp>
        <p:nvSpPr>
          <p:cNvPr id="3" name="Vertical Text Placeholder 2"/>
          <p:cNvSpPr>
            <a:spLocks noGrp="1"/>
          </p:cNvSpPr>
          <p:nvPr>
            <p:ph type="body" orient="vert" idx="1"/>
          </p:nvPr>
        </p:nvSpPr>
        <p:spPr>
          <a:xfrm rot="16200000">
            <a:off x="816471" y="124703"/>
            <a:ext cx="6461492" cy="6456462"/>
          </a:xfrm>
        </p:spPr>
        <p:txBody>
          <a:bodyPr/>
          <a:lstStyle/>
          <a:p>
            <a:r>
              <a:rPr lang="en-US" dirty="0" smtClean="0"/>
              <a:t>The data must be an SRS from the population.</a:t>
            </a:r>
          </a:p>
          <a:p>
            <a:r>
              <a:rPr lang="en-US" dirty="0" smtClean="0"/>
              <a:t>The formula is not correct for probability sampling designs more complex than an SRS.</a:t>
            </a:r>
          </a:p>
          <a:p>
            <a:r>
              <a:rPr lang="en-US" dirty="0" smtClean="0"/>
              <a:t>There is no correct method for inference from data haphazardly collected with bias of unknown size.</a:t>
            </a:r>
          </a:p>
          <a:p>
            <a:r>
              <a:rPr lang="en-US" dirty="0" smtClean="0"/>
              <a:t>Because x-bar is strongly influenced by a few extreme observations, outliers can have a large effect on the confidence interval.</a:t>
            </a:r>
          </a:p>
          <a:p>
            <a:r>
              <a:rPr lang="en-US" dirty="0" smtClean="0"/>
              <a:t>If the sample size is small and the population is not normal, the true confidence level will be different from the value C used in computing the interval.</a:t>
            </a:r>
          </a:p>
          <a:p>
            <a:r>
              <a:rPr lang="en-US" dirty="0" smtClean="0"/>
              <a:t>You must know the standard deviation of </a:t>
            </a:r>
            <a:r>
              <a:rPr lang="en-US" smtClean="0"/>
              <a:t>the population.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35938" y="954088"/>
            <a:ext cx="681037" cy="5837237"/>
          </a:xfrm>
        </p:spPr>
        <p:txBody>
          <a:bodyPr>
            <a:noAutofit/>
          </a:bodyPr>
          <a:lstStyle/>
          <a:p>
            <a:pPr eaLnBrk="1" hangingPunct="1"/>
            <a:r>
              <a:rPr lang="en-US" sz="2000" smtClean="0">
                <a:solidFill>
                  <a:srgbClr val="E81F30"/>
                </a:solidFill>
              </a:rPr>
              <a:t>Confidence Intervals: The Basics</a:t>
            </a:r>
          </a:p>
        </p:txBody>
      </p:sp>
      <p:sp>
        <p:nvSpPr>
          <p:cNvPr id="26627" name="Vertical Text Placeholder 2"/>
          <p:cNvSpPr>
            <a:spLocks noGrp="1"/>
          </p:cNvSpPr>
          <p:nvPr>
            <p:ph type="body" orient="vert" idx="1"/>
          </p:nvPr>
        </p:nvSpPr>
        <p:spPr>
          <a:xfrm rot="16200000">
            <a:off x="2924176" y="-1943100"/>
            <a:ext cx="2768600" cy="7375525"/>
          </a:xfrm>
        </p:spPr>
        <p:txBody>
          <a:bodyPr/>
          <a:lstStyle/>
          <a:p>
            <a:pPr eaLnBrk="1" hangingPunct="1"/>
            <a:r>
              <a:rPr lang="en-US" sz="2400" b="1" smtClean="0">
                <a:solidFill>
                  <a:srgbClr val="E81F30"/>
                </a:solidFill>
              </a:rPr>
              <a:t>Activity: The Mystery Mean</a:t>
            </a:r>
            <a:endParaRPr lang="en-US" sz="2400" smtClean="0">
              <a:solidFill>
                <a:srgbClr val="E81F30"/>
              </a:solidFill>
            </a:endParaRPr>
          </a:p>
          <a:p>
            <a:pPr>
              <a:buFont typeface="Wingdings" charset="2"/>
              <a:buNone/>
            </a:pPr>
            <a:r>
              <a:rPr lang="en-US" sz="1800" smtClean="0">
                <a:solidFill>
                  <a:srgbClr val="000000"/>
                </a:solidFill>
              </a:rPr>
              <a:t>Your teacher has selected a “Mystery Mean” value </a:t>
            </a:r>
            <a:r>
              <a:rPr lang="en-US" sz="1800" i="1" smtClean="0">
                <a:solidFill>
                  <a:srgbClr val="000000"/>
                </a:solidFill>
              </a:rPr>
              <a:t>µ</a:t>
            </a:r>
            <a:r>
              <a:rPr lang="en-US" sz="1800" smtClean="0">
                <a:solidFill>
                  <a:srgbClr val="000000"/>
                </a:solidFill>
              </a:rPr>
              <a:t> and stored it as “M” in their calculator.  Your task is to work together with 3 or 4 students to estimate this value.</a:t>
            </a:r>
          </a:p>
          <a:p>
            <a:pPr>
              <a:buFont typeface="Wingdings" charset="2"/>
              <a:buNone/>
            </a:pPr>
            <a:r>
              <a:rPr lang="en-US" sz="1800" smtClean="0">
                <a:solidFill>
                  <a:srgbClr val="000000"/>
                </a:solidFill>
              </a:rPr>
              <a:t>The following command was executed on their calculator: </a:t>
            </a:r>
            <a:r>
              <a:rPr lang="en-US" sz="1800" b="1" smtClean="0">
                <a:solidFill>
                  <a:srgbClr val="000000"/>
                </a:solidFill>
                <a:latin typeface="Courier" charset="0"/>
              </a:rPr>
              <a:t>mean(randNorm(M,20,16))</a:t>
            </a:r>
            <a:r>
              <a:rPr lang="en-US" sz="1800" smtClean="0">
                <a:solidFill>
                  <a:srgbClr val="000000"/>
                </a:solidFill>
              </a:rPr>
              <a:t> </a:t>
            </a:r>
          </a:p>
        </p:txBody>
      </p:sp>
      <p:pic>
        <p:nvPicPr>
          <p:cNvPr id="27652" name="Picture 3"/>
          <p:cNvPicPr>
            <a:picLocks noChangeAspect="1"/>
          </p:cNvPicPr>
          <p:nvPr/>
        </p:nvPicPr>
        <p:blipFill>
          <a:blip r:embed="rId2"/>
          <a:srcRect/>
          <a:stretch>
            <a:fillRect/>
          </a:stretch>
        </p:blipFill>
        <p:spPr bwMode="auto">
          <a:xfrm>
            <a:off x="936625" y="2995613"/>
            <a:ext cx="2406650" cy="1633537"/>
          </a:xfrm>
          <a:prstGeom prst="rect">
            <a:avLst/>
          </a:prstGeom>
          <a:noFill/>
          <a:ln w="9525">
            <a:noFill/>
            <a:miter lim="800000"/>
            <a:headEnd/>
            <a:tailEnd/>
          </a:ln>
        </p:spPr>
      </p:pic>
      <p:sp>
        <p:nvSpPr>
          <p:cNvPr id="27653" name="Rectangle 4"/>
          <p:cNvSpPr>
            <a:spLocks noChangeArrowheads="1"/>
          </p:cNvSpPr>
          <p:nvPr/>
        </p:nvSpPr>
        <p:spPr bwMode="auto">
          <a:xfrm>
            <a:off x="3424238" y="2914650"/>
            <a:ext cx="4572000" cy="1754188"/>
          </a:xfrm>
          <a:prstGeom prst="rect">
            <a:avLst/>
          </a:prstGeom>
          <a:noFill/>
          <a:ln w="9525">
            <a:noFill/>
            <a:miter lim="800000"/>
            <a:headEnd/>
            <a:tailEnd/>
          </a:ln>
        </p:spPr>
        <p:txBody>
          <a:bodyPr>
            <a:spAutoFit/>
          </a:bodyPr>
          <a:lstStyle/>
          <a:p>
            <a:pPr>
              <a:buFont typeface="Wingdings" charset="2"/>
              <a:buNone/>
            </a:pPr>
            <a:r>
              <a:rPr lang="en-US" sz="1800">
                <a:solidFill>
                  <a:srgbClr val="000000"/>
                </a:solidFill>
              </a:rPr>
              <a:t>The result was </a:t>
            </a:r>
            <a:r>
              <a:rPr lang="en-US" sz="1800" b="1">
                <a:solidFill>
                  <a:srgbClr val="000000"/>
                </a:solidFill>
                <a:latin typeface="Courier" charset="0"/>
              </a:rPr>
              <a:t>240.79</a:t>
            </a:r>
            <a:r>
              <a:rPr lang="en-US" sz="1800">
                <a:solidFill>
                  <a:srgbClr val="000000"/>
                </a:solidFill>
              </a:rPr>
              <a:t>.  This tells us the calculator chose an SRS of 16 observations from a Normal population with mean M and standard deviation 20.  The resulting sample mean of those 16 values was 240.79.</a:t>
            </a:r>
          </a:p>
        </p:txBody>
      </p:sp>
      <p:sp>
        <p:nvSpPr>
          <p:cNvPr id="27654" name="Rectangle 5"/>
          <p:cNvSpPr>
            <a:spLocks noChangeArrowheads="1"/>
          </p:cNvSpPr>
          <p:nvPr/>
        </p:nvSpPr>
        <p:spPr bwMode="auto">
          <a:xfrm>
            <a:off x="620713" y="4786313"/>
            <a:ext cx="7515225" cy="1477962"/>
          </a:xfrm>
          <a:prstGeom prst="rect">
            <a:avLst/>
          </a:prstGeom>
          <a:noFill/>
          <a:ln w="9525">
            <a:noFill/>
            <a:miter lim="800000"/>
            <a:headEnd/>
            <a:tailEnd/>
          </a:ln>
        </p:spPr>
        <p:txBody>
          <a:bodyPr>
            <a:spAutoFit/>
          </a:bodyPr>
          <a:lstStyle/>
          <a:p>
            <a:pPr>
              <a:buFont typeface="Wingdings" charset="2"/>
              <a:buNone/>
            </a:pPr>
            <a:r>
              <a:rPr lang="en-US" sz="1800">
                <a:solidFill>
                  <a:srgbClr val="000000"/>
                </a:solidFill>
              </a:rPr>
              <a:t>Your group must determine an interval of </a:t>
            </a:r>
            <a:r>
              <a:rPr lang="en-US" sz="1800" i="1">
                <a:solidFill>
                  <a:srgbClr val="000000"/>
                </a:solidFill>
              </a:rPr>
              <a:t>reasonable</a:t>
            </a:r>
            <a:r>
              <a:rPr lang="en-US" sz="1800">
                <a:solidFill>
                  <a:srgbClr val="000000"/>
                </a:solidFill>
              </a:rPr>
              <a:t> values for the population mean </a:t>
            </a:r>
            <a:r>
              <a:rPr lang="en-US" sz="1800" i="1">
                <a:solidFill>
                  <a:srgbClr val="000000"/>
                </a:solidFill>
              </a:rPr>
              <a:t>µ</a:t>
            </a:r>
            <a:r>
              <a:rPr lang="en-US" sz="1800">
                <a:solidFill>
                  <a:srgbClr val="000000"/>
                </a:solidFill>
              </a:rPr>
              <a:t>. Use the result above and what you learned about sampling distributions in the previous chapter.</a:t>
            </a:r>
          </a:p>
          <a:p>
            <a:pPr>
              <a:buFont typeface="Wingdings" charset="2"/>
              <a:buNone/>
            </a:pPr>
            <a:endParaRPr lang="en-US" sz="1800">
              <a:solidFill>
                <a:srgbClr val="000000"/>
              </a:solidFill>
            </a:endParaRPr>
          </a:p>
          <a:p>
            <a:pPr>
              <a:buFont typeface="Wingdings" charset="2"/>
              <a:buNone/>
            </a:pPr>
            <a:r>
              <a:rPr lang="en-US" sz="1800">
                <a:solidFill>
                  <a:srgbClr val="000000"/>
                </a:solidFill>
              </a:rPr>
              <a:t>Share your team’s results with the class.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7652"/>
                                        </p:tgtEl>
                                        <p:attrNameLst>
                                          <p:attrName>style.visibility</p:attrName>
                                        </p:attrNameLst>
                                      </p:cBhvr>
                                      <p:to>
                                        <p:strVal val="visible"/>
                                      </p:to>
                                    </p:set>
                                    <p:anim calcmode="lin" valueType="num">
                                      <p:cBhvr>
                                        <p:cTn id="7" dur="1000" fill="hold"/>
                                        <p:tgtEl>
                                          <p:spTgt spid="27652"/>
                                        </p:tgtEl>
                                        <p:attrNameLst>
                                          <p:attrName>ppt_w</p:attrName>
                                        </p:attrNameLst>
                                      </p:cBhvr>
                                      <p:tavLst>
                                        <p:tav tm="0">
                                          <p:val>
                                            <p:fltVal val="0"/>
                                          </p:val>
                                        </p:tav>
                                        <p:tav tm="100000">
                                          <p:val>
                                            <p:strVal val="#ppt_w"/>
                                          </p:val>
                                        </p:tav>
                                      </p:tavLst>
                                    </p:anim>
                                    <p:anim calcmode="lin" valueType="num">
                                      <p:cBhvr>
                                        <p:cTn id="8" dur="1000" fill="hold"/>
                                        <p:tgtEl>
                                          <p:spTgt spid="27652"/>
                                        </p:tgtEl>
                                        <p:attrNameLst>
                                          <p:attrName>ppt_h</p:attrName>
                                        </p:attrNameLst>
                                      </p:cBhvr>
                                      <p:tavLst>
                                        <p:tav tm="0">
                                          <p:val>
                                            <p:fltVal val="0"/>
                                          </p:val>
                                        </p:tav>
                                        <p:tav tm="100000">
                                          <p:val>
                                            <p:strVal val="#ppt_h"/>
                                          </p:val>
                                        </p:tav>
                                      </p:tavLst>
                                    </p:anim>
                                    <p:anim calcmode="lin" valueType="num">
                                      <p:cBhvr>
                                        <p:cTn id="9" dur="1000" fill="hold"/>
                                        <p:tgtEl>
                                          <p:spTgt spid="2765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765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27653"/>
                                        </p:tgtEl>
                                        <p:attrNameLst>
                                          <p:attrName>style.visibility</p:attrName>
                                        </p:attrNameLst>
                                      </p:cBhvr>
                                      <p:to>
                                        <p:strVal val="visible"/>
                                      </p:to>
                                    </p:set>
                                    <p:animEffect transition="in" filter="fade">
                                      <p:cBhvr>
                                        <p:cTn id="14" dur="1000"/>
                                        <p:tgtEl>
                                          <p:spTgt spid="2765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7654"/>
                                        </p:tgtEl>
                                        <p:attrNameLst>
                                          <p:attrName>style.visibility</p:attrName>
                                        </p:attrNameLst>
                                      </p:cBhvr>
                                      <p:to>
                                        <p:strVal val="visible"/>
                                      </p:to>
                                    </p:set>
                                    <p:animEffect transition="in" filter="fade">
                                      <p:cBhvr>
                                        <p:cTn id="19" dur="1000"/>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P spid="2765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Vertical Text Placeholder 2"/>
          <p:cNvSpPr>
            <a:spLocks noGrp="1"/>
          </p:cNvSpPr>
          <p:nvPr>
            <p:ph type="body" orient="vert" idx="1"/>
          </p:nvPr>
        </p:nvSpPr>
        <p:spPr>
          <a:xfrm rot="16200000">
            <a:off x="3021807" y="-2040731"/>
            <a:ext cx="2573337" cy="7375525"/>
          </a:xfrm>
        </p:spPr>
        <p:txBody>
          <a:bodyPr/>
          <a:lstStyle/>
          <a:p>
            <a:pPr eaLnBrk="1" hangingPunct="1"/>
            <a:r>
              <a:rPr lang="en-US" sz="2400" b="1" smtClean="0">
                <a:solidFill>
                  <a:srgbClr val="000000"/>
                </a:solidFill>
              </a:rPr>
              <a:t>Confidence Intervals: The Basics</a:t>
            </a:r>
            <a:endParaRPr lang="en-US" sz="2400" smtClean="0">
              <a:solidFill>
                <a:srgbClr val="000000"/>
              </a:solidFill>
            </a:endParaRPr>
          </a:p>
        </p:txBody>
      </p:sp>
      <p:sp>
        <p:nvSpPr>
          <p:cNvPr id="8" name="Vertical Title 1"/>
          <p:cNvSpPr>
            <a:spLocks noGrp="1"/>
          </p:cNvSpPr>
          <p:nvPr>
            <p:ph type="title" orient="vert"/>
          </p:nvPr>
        </p:nvSpPr>
        <p:spPr>
          <a:xfrm>
            <a:off x="8135938" y="954088"/>
            <a:ext cx="681037" cy="5903912"/>
          </a:xfrm>
        </p:spPr>
        <p:txBody>
          <a:bodyPr>
            <a:noAutofit/>
          </a:bodyPr>
          <a:lstStyle/>
          <a:p>
            <a:pPr eaLnBrk="1" hangingPunct="1"/>
            <a:r>
              <a:rPr lang="en-US" sz="2000" smtClean="0">
                <a:solidFill>
                  <a:srgbClr val="E81F30"/>
                </a:solidFill>
              </a:rPr>
              <a:t>Confidence Intervals: The Basics</a:t>
            </a:r>
          </a:p>
        </p:txBody>
      </p:sp>
      <p:sp>
        <p:nvSpPr>
          <p:cNvPr id="7" name="TextBox 6"/>
          <p:cNvSpPr txBox="1"/>
          <p:nvPr/>
        </p:nvSpPr>
        <p:spPr>
          <a:xfrm>
            <a:off x="620713" y="2933700"/>
            <a:ext cx="7375525" cy="1600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r>
              <a:rPr lang="en-US" sz="2000" b="1" u="sng">
                <a:solidFill>
                  <a:srgbClr val="E81F30"/>
                </a:solidFill>
                <a:ea typeface="ＭＳ Ｐゴシック" charset="-128"/>
              </a:rPr>
              <a:t>Definition:</a:t>
            </a:r>
          </a:p>
          <a:p>
            <a:endParaRPr lang="en-US" sz="600" b="1" u="sng">
              <a:solidFill>
                <a:srgbClr val="E81F30"/>
              </a:solidFill>
              <a:ea typeface="ＭＳ Ｐゴシック" charset="-128"/>
            </a:endParaRPr>
          </a:p>
          <a:p>
            <a:r>
              <a:rPr lang="en-US" sz="1800">
                <a:solidFill>
                  <a:srgbClr val="000000"/>
                </a:solidFill>
                <a:ea typeface="ＭＳ Ｐゴシック" charset="-128"/>
              </a:rPr>
              <a:t>A </a:t>
            </a:r>
            <a:r>
              <a:rPr lang="en-US" sz="1800" b="1">
                <a:solidFill>
                  <a:srgbClr val="000000"/>
                </a:solidFill>
                <a:ea typeface="ＭＳ Ｐゴシック" charset="-128"/>
              </a:rPr>
              <a:t>point estimator </a:t>
            </a:r>
            <a:r>
              <a:rPr lang="en-US" sz="1800">
                <a:solidFill>
                  <a:srgbClr val="000000"/>
                </a:solidFill>
                <a:ea typeface="ＭＳ Ｐゴシック" charset="-128"/>
              </a:rPr>
              <a:t>is a statistic that provides an estimate of a population parameter. The value of that statistic from a sample is called a </a:t>
            </a:r>
            <a:r>
              <a:rPr lang="en-US" sz="1800" b="1">
                <a:solidFill>
                  <a:srgbClr val="000000"/>
                </a:solidFill>
                <a:ea typeface="ＭＳ Ｐゴシック" charset="-128"/>
              </a:rPr>
              <a:t>point estimate</a:t>
            </a:r>
            <a:r>
              <a:rPr lang="en-US" sz="1800">
                <a:solidFill>
                  <a:srgbClr val="000000"/>
                </a:solidFill>
                <a:ea typeface="ＭＳ Ｐゴシック" charset="-128"/>
              </a:rPr>
              <a:t>. Ideally, a point estimate is our “best guess” at the value of an unknown parameter.</a:t>
            </a:r>
            <a:endParaRPr lang="en-US" sz="2000">
              <a:solidFill>
                <a:srgbClr val="000000"/>
              </a:solidFill>
              <a:ea typeface="ＭＳ Ｐゴシック" charset="-128"/>
            </a:endParaRPr>
          </a:p>
        </p:txBody>
      </p:sp>
      <p:sp>
        <p:nvSpPr>
          <p:cNvPr id="28677" name="TextBox 5"/>
          <p:cNvSpPr txBox="1">
            <a:spLocks noChangeArrowheads="1"/>
          </p:cNvSpPr>
          <p:nvPr/>
        </p:nvSpPr>
        <p:spPr bwMode="auto">
          <a:xfrm>
            <a:off x="455613" y="4826000"/>
            <a:ext cx="7842250" cy="1477963"/>
          </a:xfrm>
          <a:prstGeom prst="rect">
            <a:avLst/>
          </a:prstGeom>
          <a:noFill/>
          <a:ln w="9525">
            <a:noFill/>
            <a:miter lim="800000"/>
            <a:headEnd/>
            <a:tailEnd/>
          </a:ln>
        </p:spPr>
        <p:txBody>
          <a:bodyPr>
            <a:spAutoFit/>
          </a:bodyPr>
          <a:lstStyle/>
          <a:p>
            <a:r>
              <a:rPr lang="en-US" sz="1800"/>
              <a:t>We learned in Chapter 7 that an ideal point estimator will have no bias and low variability.  Since variability is almost always present when calculating statistics from different samples, we must extend our thinking about estimating parameters to include an acknowledgement that repeated sampling could yield different results.</a:t>
            </a:r>
          </a:p>
        </p:txBody>
      </p:sp>
      <p:graphicFrame>
        <p:nvGraphicFramePr>
          <p:cNvPr id="28674" name="Object 2"/>
          <p:cNvGraphicFramePr>
            <a:graphicFrameLocks noChangeAspect="1"/>
          </p:cNvGraphicFramePr>
          <p:nvPr/>
        </p:nvGraphicFramePr>
        <p:xfrm>
          <a:off x="552450" y="1111250"/>
          <a:ext cx="7297738" cy="1397000"/>
        </p:xfrm>
        <a:graphic>
          <a:graphicData uri="http://schemas.openxmlformats.org/presentationml/2006/ole">
            <p:oleObj spid="_x0000_s28674" name="Equation" r:id="rId3" imgW="4775200" imgH="914400" progId="Equation.3">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7"/>
                                        </p:tgtEl>
                                        <p:attrNameLst>
                                          <p:attrName>style.visibility</p:attrName>
                                        </p:attrNameLst>
                                      </p:cBhvr>
                                      <p:to>
                                        <p:strVal val="visible"/>
                                      </p:to>
                                    </p:set>
                                    <p:animEffect transition="in" filter="fade">
                                      <p:cBhvr>
                                        <p:cTn id="12" dur="1000"/>
                                        <p:tgtEl>
                                          <p:spTgt spid="28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867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2" name="Vertical Text Placeholder 2"/>
          <p:cNvSpPr>
            <a:spLocks noGrp="1"/>
          </p:cNvSpPr>
          <p:nvPr>
            <p:ph type="body" orient="vert" idx="1"/>
          </p:nvPr>
        </p:nvSpPr>
        <p:spPr>
          <a:xfrm rot="16200000">
            <a:off x="2076450" y="-1095374"/>
            <a:ext cx="2573337" cy="5484812"/>
          </a:xfrm>
        </p:spPr>
        <p:txBody>
          <a:bodyPr/>
          <a:lstStyle/>
          <a:p>
            <a:pPr eaLnBrk="1" hangingPunct="1"/>
            <a:r>
              <a:rPr lang="en-US" sz="2400" b="1" smtClean="0">
                <a:solidFill>
                  <a:srgbClr val="000000"/>
                </a:solidFill>
              </a:rPr>
              <a:t>The Idea of a Confidence Interval</a:t>
            </a:r>
            <a:endParaRPr lang="en-US" sz="2400" smtClean="0">
              <a:solidFill>
                <a:srgbClr val="000000"/>
              </a:solidFill>
            </a:endParaRPr>
          </a:p>
          <a:p>
            <a:pPr>
              <a:buFont typeface="Wingdings" charset="2"/>
              <a:buNone/>
            </a:pPr>
            <a:r>
              <a:rPr lang="en-US" sz="1800" smtClean="0">
                <a:solidFill>
                  <a:srgbClr val="000000"/>
                </a:solidFill>
              </a:rPr>
              <a:t>Recall the “Mystery Mean” Activity.  Is the value of the population mean </a:t>
            </a:r>
            <a:r>
              <a:rPr lang="en-US" sz="1800" i="1" smtClean="0">
                <a:solidFill>
                  <a:srgbClr val="000000"/>
                </a:solidFill>
              </a:rPr>
              <a:t>µ </a:t>
            </a:r>
            <a:r>
              <a:rPr lang="en-US" sz="1800" smtClean="0">
                <a:solidFill>
                  <a:srgbClr val="000000"/>
                </a:solidFill>
              </a:rPr>
              <a:t>exactly 240.79? Probably not.  However, since the sample mean is 240.79, we could guess that </a:t>
            </a:r>
            <a:r>
              <a:rPr lang="en-US" sz="1800" i="1" smtClean="0">
                <a:solidFill>
                  <a:srgbClr val="000000"/>
                </a:solidFill>
              </a:rPr>
              <a:t>µ</a:t>
            </a:r>
            <a:r>
              <a:rPr lang="en-US" sz="1800" smtClean="0">
                <a:solidFill>
                  <a:srgbClr val="000000"/>
                </a:solidFill>
              </a:rPr>
              <a:t> is “somewhere” around 240.79.  </a:t>
            </a:r>
            <a:r>
              <a:rPr lang="en-US" sz="1800" b="1" smtClean="0">
                <a:solidFill>
                  <a:srgbClr val="000000"/>
                </a:solidFill>
              </a:rPr>
              <a:t>How close to 240.79 is µ likely to be?</a:t>
            </a:r>
          </a:p>
        </p:txBody>
      </p:sp>
      <p:sp>
        <p:nvSpPr>
          <p:cNvPr id="8" name="Vertical Title 1"/>
          <p:cNvSpPr>
            <a:spLocks noGrp="1"/>
          </p:cNvSpPr>
          <p:nvPr>
            <p:ph type="title" orient="vert"/>
          </p:nvPr>
        </p:nvSpPr>
        <p:spPr>
          <a:xfrm>
            <a:off x="8135938" y="954088"/>
            <a:ext cx="681037" cy="5903912"/>
          </a:xfrm>
        </p:spPr>
        <p:txBody>
          <a:bodyPr>
            <a:noAutofit/>
          </a:bodyPr>
          <a:lstStyle/>
          <a:p>
            <a:pPr eaLnBrk="1" hangingPunct="1"/>
            <a:r>
              <a:rPr lang="en-US" sz="2000" smtClean="0">
                <a:solidFill>
                  <a:srgbClr val="E81F30"/>
                </a:solidFill>
              </a:rPr>
              <a:t>Confidence Intervals: The Basics</a:t>
            </a:r>
          </a:p>
        </p:txBody>
      </p:sp>
      <p:sp>
        <p:nvSpPr>
          <p:cNvPr id="6" name="TextBox 5"/>
          <p:cNvSpPr txBox="1">
            <a:spLocks noChangeArrowheads="1"/>
          </p:cNvSpPr>
          <p:nvPr/>
        </p:nvSpPr>
        <p:spPr bwMode="auto">
          <a:xfrm>
            <a:off x="455613" y="2647950"/>
            <a:ext cx="7842250" cy="369888"/>
          </a:xfrm>
          <a:prstGeom prst="rect">
            <a:avLst/>
          </a:prstGeom>
          <a:noFill/>
          <a:ln w="9525">
            <a:noFill/>
            <a:miter lim="800000"/>
            <a:headEnd/>
            <a:tailEnd/>
          </a:ln>
        </p:spPr>
        <p:txBody>
          <a:bodyPr>
            <a:spAutoFit/>
          </a:bodyPr>
          <a:lstStyle/>
          <a:p>
            <a:r>
              <a:rPr lang="en-US" sz="1800"/>
              <a:t>To answer this question, we must ask another:</a:t>
            </a:r>
          </a:p>
        </p:txBody>
      </p:sp>
      <p:pic>
        <p:nvPicPr>
          <p:cNvPr id="29705" name="Picture 9"/>
          <p:cNvPicPr>
            <a:picLocks noChangeAspect="1"/>
          </p:cNvPicPr>
          <p:nvPr/>
        </p:nvPicPr>
        <p:blipFill>
          <a:blip r:embed="rId3"/>
          <a:srcRect/>
          <a:stretch>
            <a:fillRect/>
          </a:stretch>
        </p:blipFill>
        <p:spPr bwMode="auto">
          <a:xfrm>
            <a:off x="5942013" y="1014413"/>
            <a:ext cx="2406650" cy="1633537"/>
          </a:xfrm>
          <a:prstGeom prst="rect">
            <a:avLst/>
          </a:prstGeom>
          <a:noFill/>
          <a:ln w="9525">
            <a:noFill/>
            <a:miter lim="800000"/>
            <a:headEnd/>
            <a:tailEnd/>
          </a:ln>
        </p:spPr>
      </p:pic>
      <p:graphicFrame>
        <p:nvGraphicFramePr>
          <p:cNvPr id="29707" name="Object 2"/>
          <p:cNvGraphicFramePr>
            <a:graphicFrameLocks noChangeAspect="1"/>
          </p:cNvGraphicFramePr>
          <p:nvPr/>
        </p:nvGraphicFramePr>
        <p:xfrm>
          <a:off x="950913" y="3021013"/>
          <a:ext cx="6559550" cy="544512"/>
        </p:xfrm>
        <a:graphic>
          <a:graphicData uri="http://schemas.openxmlformats.org/presentationml/2006/ole">
            <p:oleObj spid="_x0000_s29698" name="Equation" r:id="rId4" imgW="4292600" imgH="355600" progId="Equation.3">
              <p:embed/>
            </p:oleObj>
          </a:graphicData>
        </a:graphic>
      </p:graphicFrame>
      <p:graphicFrame>
        <p:nvGraphicFramePr>
          <p:cNvPr id="16" name="Object 3"/>
          <p:cNvGraphicFramePr>
            <a:graphicFrameLocks noChangeAspect="1"/>
          </p:cNvGraphicFramePr>
          <p:nvPr/>
        </p:nvGraphicFramePr>
        <p:xfrm>
          <a:off x="236538" y="3625850"/>
          <a:ext cx="7840662" cy="271463"/>
        </p:xfrm>
        <a:graphic>
          <a:graphicData uri="http://schemas.openxmlformats.org/presentationml/2006/ole">
            <p:oleObj spid="_x0000_s29699" name="Equation" r:id="rId5" imgW="5130800" imgH="177800" progId="Equation.3">
              <p:embed/>
            </p:oleObj>
          </a:graphicData>
        </a:graphic>
      </p:graphicFrame>
      <p:graphicFrame>
        <p:nvGraphicFramePr>
          <p:cNvPr id="17" name="Object 4"/>
          <p:cNvGraphicFramePr>
            <a:graphicFrameLocks noChangeAspect="1"/>
          </p:cNvGraphicFramePr>
          <p:nvPr/>
        </p:nvGraphicFramePr>
        <p:xfrm>
          <a:off x="236538" y="4054475"/>
          <a:ext cx="8112125" cy="542925"/>
        </p:xfrm>
        <a:graphic>
          <a:graphicData uri="http://schemas.openxmlformats.org/presentationml/2006/ole">
            <p:oleObj spid="_x0000_s29700" name="Equation" r:id="rId6" imgW="5308600" imgH="355600" progId="Equation.3">
              <p:embed/>
            </p:oleObj>
          </a:graphicData>
        </a:graphic>
      </p:graphicFrame>
      <p:graphicFrame>
        <p:nvGraphicFramePr>
          <p:cNvPr id="18" name="Object 5"/>
          <p:cNvGraphicFramePr>
            <a:graphicFrameLocks noChangeAspect="1"/>
          </p:cNvGraphicFramePr>
          <p:nvPr/>
        </p:nvGraphicFramePr>
        <p:xfrm>
          <a:off x="236538" y="4735513"/>
          <a:ext cx="7434262" cy="852487"/>
        </p:xfrm>
        <a:graphic>
          <a:graphicData uri="http://schemas.openxmlformats.org/presentationml/2006/ole">
            <p:oleObj spid="_x0000_s29701" name="Equation" r:id="rId7" imgW="4864100" imgH="558800" progId="Equation.3">
              <p:embed/>
            </p:oleObj>
          </a:graphicData>
        </a:graphic>
      </p:graphicFrame>
      <p:pic>
        <p:nvPicPr>
          <p:cNvPr id="11" name="Picture 10" descr="Picture 1.png"/>
          <p:cNvPicPr>
            <a:picLocks noChangeAspect="1"/>
          </p:cNvPicPr>
          <p:nvPr/>
        </p:nvPicPr>
        <p:blipFill>
          <a:blip r:embed="rId8"/>
          <a:srcRect r="61240"/>
          <a:stretch>
            <a:fillRect/>
          </a:stretch>
        </p:blipFill>
        <p:spPr bwMode="auto">
          <a:xfrm>
            <a:off x="125413" y="3616325"/>
            <a:ext cx="3105150" cy="2644775"/>
          </a:xfrm>
          <a:prstGeom prst="rect">
            <a:avLst/>
          </a:prstGeom>
          <a:noFill/>
          <a:ln w="9525">
            <a:noFill/>
            <a:miter lim="800000"/>
            <a:headEnd/>
            <a:tailEnd/>
          </a:ln>
        </p:spPr>
      </p:pic>
      <p:pic>
        <p:nvPicPr>
          <p:cNvPr id="12" name="Picture 11" descr="Picture 1.png"/>
          <p:cNvPicPr>
            <a:picLocks noChangeAspect="1"/>
          </p:cNvPicPr>
          <p:nvPr/>
        </p:nvPicPr>
        <p:blipFill>
          <a:blip r:embed="rId8"/>
          <a:srcRect l="38515" r="39012"/>
          <a:stretch>
            <a:fillRect/>
          </a:stretch>
        </p:blipFill>
        <p:spPr bwMode="auto">
          <a:xfrm>
            <a:off x="3195638" y="3625850"/>
            <a:ext cx="1790700" cy="2630488"/>
          </a:xfrm>
          <a:prstGeom prst="rect">
            <a:avLst/>
          </a:prstGeom>
          <a:noFill/>
          <a:ln w="9525">
            <a:noFill/>
            <a:miter lim="800000"/>
            <a:headEnd/>
            <a:tailEnd/>
          </a:ln>
        </p:spPr>
      </p:pic>
      <p:pic>
        <p:nvPicPr>
          <p:cNvPr id="13" name="Picture 12" descr="Picture 1.png"/>
          <p:cNvPicPr>
            <a:picLocks noChangeAspect="1"/>
          </p:cNvPicPr>
          <p:nvPr/>
        </p:nvPicPr>
        <p:blipFill>
          <a:blip r:embed="rId8"/>
          <a:srcRect l="60875"/>
          <a:stretch>
            <a:fillRect/>
          </a:stretch>
        </p:blipFill>
        <p:spPr bwMode="auto">
          <a:xfrm>
            <a:off x="4916488" y="3621088"/>
            <a:ext cx="3119437" cy="2630487"/>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nodeType="clickEffect">
                                  <p:stCondLst>
                                    <p:cond delay="0"/>
                                  </p:stCondLst>
                                  <p:childTnLst>
                                    <p:set>
                                      <p:cBhvr>
                                        <p:cTn id="11" dur="1" fill="hold">
                                          <p:stCondLst>
                                            <p:cond delay="0"/>
                                          </p:stCondLst>
                                        </p:cTn>
                                        <p:tgtEl>
                                          <p:spTgt spid="29707"/>
                                        </p:tgtEl>
                                        <p:attrNameLst>
                                          <p:attrName>style.visibility</p:attrName>
                                        </p:attrNameLst>
                                      </p:cBhvr>
                                      <p:to>
                                        <p:strVal val="visible"/>
                                      </p:to>
                                    </p:set>
                                    <p:anim from="(-#ppt_w/2)" to="(#ppt_x)" calcmode="lin" valueType="num">
                                      <p:cBhvr>
                                        <p:cTn id="12" dur="600" fill="hold">
                                          <p:stCondLst>
                                            <p:cond delay="0"/>
                                          </p:stCondLst>
                                        </p:cTn>
                                        <p:tgtEl>
                                          <p:spTgt spid="29707"/>
                                        </p:tgtEl>
                                        <p:attrNameLst>
                                          <p:attrName>ppt_x</p:attrName>
                                        </p:attrNameLst>
                                      </p:cBhvr>
                                    </p:anim>
                                    <p:anim from="0" to="-1.0" calcmode="lin" valueType="num">
                                      <p:cBhvr>
                                        <p:cTn id="13" dur="200" decel="50000" autoRev="1" fill="hold">
                                          <p:stCondLst>
                                            <p:cond delay="600"/>
                                          </p:stCondLst>
                                        </p:cTn>
                                        <p:tgtEl>
                                          <p:spTgt spid="29707"/>
                                        </p:tgtEl>
                                        <p:attrNameLst>
                                          <p:attrName>xshear</p:attrName>
                                        </p:attrNameLst>
                                      </p:cBhvr>
                                    </p:anim>
                                    <p:animScale>
                                      <p:cBhvr>
                                        <p:cTn id="14" dur="200" decel="100000" autoRev="1" fill="hold">
                                          <p:stCondLst>
                                            <p:cond delay="600"/>
                                          </p:stCondLst>
                                        </p:cTn>
                                        <p:tgtEl>
                                          <p:spTgt spid="29707"/>
                                        </p:tgtEl>
                                      </p:cBhvr>
                                      <p:from x="100000" y="100000"/>
                                      <p:to x="80000" y="100000"/>
                                    </p:animScale>
                                    <p:anim by="(#ppt_h/3+#ppt_w*0.1)" calcmode="lin" valueType="num">
                                      <p:cBhvr additive="sum">
                                        <p:cTn id="15" dur="200" decel="100000" autoRev="1" fill="hold">
                                          <p:stCondLst>
                                            <p:cond delay="600"/>
                                          </p:stCondLst>
                                        </p:cTn>
                                        <p:tgtEl>
                                          <p:spTgt spid="29707"/>
                                        </p:tgtEl>
                                        <p:attrNameLst>
                                          <p:attrName>ppt_x</p:attrName>
                                        </p:attrNameLst>
                                      </p:cBhvr>
                                    </p:anim>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slide(fromBottom)">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slide(fromBottom)">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slide(fromBottom)">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25"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38" dur="1000" fill="hold"/>
                                        <p:tgtEl>
                                          <p:spTgt spid="11"/>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11"/>
                                        </p:tgtEl>
                                      </p:cBhvr>
                                    </p:animEffect>
                                  </p:childTnLst>
                                </p:cTn>
                              </p:par>
                            </p:childTnLst>
                          </p:cTn>
                        </p:par>
                        <p:par>
                          <p:cTn id="43" fill="hold">
                            <p:stCondLst>
                              <p:cond delay="1000"/>
                            </p:stCondLst>
                            <p:childTnLst>
                              <p:par>
                                <p:cTn id="44" presetID="34"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from="(-#ppt_w/2)" to="(#ppt_x)" calcmode="lin" valueType="num">
                                      <p:cBhvr>
                                        <p:cTn id="46" dur="600" fill="hold">
                                          <p:stCondLst>
                                            <p:cond delay="0"/>
                                          </p:stCondLst>
                                        </p:cTn>
                                        <p:tgtEl>
                                          <p:spTgt spid="12"/>
                                        </p:tgtEl>
                                        <p:attrNameLst>
                                          <p:attrName>ppt_x</p:attrName>
                                        </p:attrNameLst>
                                      </p:cBhvr>
                                    </p:anim>
                                    <p:anim from="0" to="-1.0" calcmode="lin" valueType="num">
                                      <p:cBhvr>
                                        <p:cTn id="47" dur="200" decel="50000" autoRev="1" fill="hold">
                                          <p:stCondLst>
                                            <p:cond delay="600"/>
                                          </p:stCondLst>
                                        </p:cTn>
                                        <p:tgtEl>
                                          <p:spTgt spid="12"/>
                                        </p:tgtEl>
                                        <p:attrNameLst>
                                          <p:attrName>xshear</p:attrName>
                                        </p:attrNameLst>
                                      </p:cBhvr>
                                    </p:anim>
                                    <p:animScale>
                                      <p:cBhvr>
                                        <p:cTn id="48" dur="200" decel="100000" autoRev="1" fill="hold">
                                          <p:stCondLst>
                                            <p:cond delay="600"/>
                                          </p:stCondLst>
                                        </p:cTn>
                                        <p:tgtEl>
                                          <p:spTgt spid="12"/>
                                        </p:tgtEl>
                                      </p:cBhvr>
                                      <p:from x="100000" y="100000"/>
                                      <p:to x="80000" y="100000"/>
                                    </p:animScale>
                                    <p:anim by="(#ppt_h/3+#ppt_w*0.1)" calcmode="lin" valueType="num">
                                      <p:cBhvr additive="sum">
                                        <p:cTn id="49" dur="200" decel="100000" autoRev="1" fill="hold">
                                          <p:stCondLst>
                                            <p:cond delay="600"/>
                                          </p:stCondLst>
                                        </p:cTn>
                                        <p:tgtEl>
                                          <p:spTgt spid="12"/>
                                        </p:tgtEl>
                                        <p:attrNameLst>
                                          <p:attrName>ppt_x</p:attrName>
                                        </p:attrNameLst>
                                      </p:cBhvr>
                                    </p:anim>
                                  </p:childTnLst>
                                </p:cTn>
                              </p:par>
                            </p:childTnLst>
                          </p:cTn>
                        </p:par>
                        <p:par>
                          <p:cTn id="50" fill="hold">
                            <p:stCondLst>
                              <p:cond delay="2000"/>
                            </p:stCondLst>
                            <p:childTnLst>
                              <p:par>
                                <p:cTn id="51" presetID="31" presetClass="entr" presetSubtype="0" fill="hold" nodeType="afterEffect">
                                  <p:stCondLst>
                                    <p:cond delay="0"/>
                                  </p:stCondLst>
                                  <p:iterate type="lt">
                                    <p:tmPct val="5000"/>
                                  </p:iterate>
                                  <p:childTnLst>
                                    <p:set>
                                      <p:cBhvr>
                                        <p:cTn id="52" dur="1" fill="hold">
                                          <p:stCondLst>
                                            <p:cond delay="0"/>
                                          </p:stCondLst>
                                        </p:cTn>
                                        <p:tgtEl>
                                          <p:spTgt spid="13"/>
                                        </p:tgtEl>
                                        <p:attrNameLst>
                                          <p:attrName>style.visibility</p:attrName>
                                        </p:attrNameLst>
                                      </p:cBhvr>
                                      <p:to>
                                        <p:strVal val="visible"/>
                                      </p:to>
                                    </p:set>
                                    <p:anim calcmode="lin" valueType="num">
                                      <p:cBhvr>
                                        <p:cTn id="53" dur="1000" fill="hold"/>
                                        <p:tgtEl>
                                          <p:spTgt spid="13"/>
                                        </p:tgtEl>
                                        <p:attrNameLst>
                                          <p:attrName>ppt_w</p:attrName>
                                        </p:attrNameLst>
                                      </p:cBhvr>
                                      <p:tavLst>
                                        <p:tav tm="0">
                                          <p:val>
                                            <p:fltVal val="0"/>
                                          </p:val>
                                        </p:tav>
                                        <p:tav tm="100000">
                                          <p:val>
                                            <p:strVal val="#ppt_w"/>
                                          </p:val>
                                        </p:tav>
                                      </p:tavLst>
                                    </p:anim>
                                    <p:anim calcmode="lin" valueType="num">
                                      <p:cBhvr>
                                        <p:cTn id="54" dur="1000" fill="hold"/>
                                        <p:tgtEl>
                                          <p:spTgt spid="13"/>
                                        </p:tgtEl>
                                        <p:attrNameLst>
                                          <p:attrName>ppt_h</p:attrName>
                                        </p:attrNameLst>
                                      </p:cBhvr>
                                      <p:tavLst>
                                        <p:tav tm="0">
                                          <p:val>
                                            <p:fltVal val="0"/>
                                          </p:val>
                                        </p:tav>
                                        <p:tav tm="100000">
                                          <p:val>
                                            <p:strVal val="#ppt_h"/>
                                          </p:val>
                                        </p:tav>
                                      </p:tavLst>
                                    </p:anim>
                                    <p:anim calcmode="lin" valueType="num">
                                      <p:cBhvr>
                                        <p:cTn id="55" dur="1000" fill="hold"/>
                                        <p:tgtEl>
                                          <p:spTgt spid="13"/>
                                        </p:tgtEl>
                                        <p:attrNameLst>
                                          <p:attrName>style.rotation</p:attrName>
                                        </p:attrNameLst>
                                      </p:cBhvr>
                                      <p:tavLst>
                                        <p:tav tm="0">
                                          <p:val>
                                            <p:fltVal val="90"/>
                                          </p:val>
                                        </p:tav>
                                        <p:tav tm="100000">
                                          <p:val>
                                            <p:fltVal val="0"/>
                                          </p:val>
                                        </p:tav>
                                      </p:tavLst>
                                    </p:anim>
                                    <p:animEffect transition="in" filter="fade">
                                      <p:cBhvr>
                                        <p:cTn id="5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7" name="Vertical Text Placeholder 2"/>
          <p:cNvSpPr>
            <a:spLocks noGrp="1"/>
          </p:cNvSpPr>
          <p:nvPr>
            <p:ph type="body" orient="vert" idx="1"/>
          </p:nvPr>
        </p:nvSpPr>
        <p:spPr>
          <a:xfrm rot="16200000">
            <a:off x="3218657" y="-2237581"/>
            <a:ext cx="2179637" cy="7375525"/>
          </a:xfrm>
        </p:spPr>
        <p:txBody>
          <a:bodyPr/>
          <a:lstStyle/>
          <a:p>
            <a:pPr eaLnBrk="1" hangingPunct="1"/>
            <a:r>
              <a:rPr lang="en-US" sz="2400" b="1" smtClean="0">
                <a:solidFill>
                  <a:srgbClr val="000000"/>
                </a:solidFill>
              </a:rPr>
              <a:t>The Idea of a Confidence Interval</a:t>
            </a:r>
            <a:endParaRPr lang="en-US" sz="2400" smtClean="0">
              <a:solidFill>
                <a:srgbClr val="000000"/>
              </a:solidFill>
            </a:endParaRPr>
          </a:p>
        </p:txBody>
      </p:sp>
      <p:sp>
        <p:nvSpPr>
          <p:cNvPr id="8" name="Vertical Title 1"/>
          <p:cNvSpPr>
            <a:spLocks noGrp="1"/>
          </p:cNvSpPr>
          <p:nvPr>
            <p:ph type="title" orient="vert"/>
          </p:nvPr>
        </p:nvSpPr>
        <p:spPr>
          <a:xfrm>
            <a:off x="8135938" y="954088"/>
            <a:ext cx="681037" cy="5903912"/>
          </a:xfrm>
        </p:spPr>
        <p:txBody>
          <a:bodyPr>
            <a:noAutofit/>
          </a:bodyPr>
          <a:lstStyle/>
          <a:p>
            <a:pPr eaLnBrk="1" hangingPunct="1"/>
            <a:r>
              <a:rPr lang="en-US" sz="2000" smtClean="0">
                <a:solidFill>
                  <a:srgbClr val="E81F30"/>
                </a:solidFill>
              </a:rPr>
              <a:t>Confidence Intervals: The Basics</a:t>
            </a:r>
          </a:p>
        </p:txBody>
      </p:sp>
      <p:pic>
        <p:nvPicPr>
          <p:cNvPr id="30725" name="Picture 6" descr="Picture 2.png"/>
          <p:cNvPicPr>
            <a:picLocks noChangeAspect="1"/>
          </p:cNvPicPr>
          <p:nvPr/>
        </p:nvPicPr>
        <p:blipFill>
          <a:blip r:embed="rId3"/>
          <a:srcRect/>
          <a:stretch>
            <a:fillRect/>
          </a:stretch>
        </p:blipFill>
        <p:spPr bwMode="auto">
          <a:xfrm>
            <a:off x="477838" y="2062163"/>
            <a:ext cx="3211512" cy="2419350"/>
          </a:xfrm>
          <a:prstGeom prst="rect">
            <a:avLst/>
          </a:prstGeom>
          <a:noFill/>
          <a:ln w="9525">
            <a:noFill/>
            <a:miter lim="800000"/>
            <a:headEnd/>
            <a:tailEnd/>
          </a:ln>
        </p:spPr>
      </p:pic>
      <p:sp>
        <p:nvSpPr>
          <p:cNvPr id="2" name="TextBox 11"/>
          <p:cNvSpPr txBox="1">
            <a:spLocks noChangeArrowheads="1"/>
          </p:cNvSpPr>
          <p:nvPr/>
        </p:nvSpPr>
        <p:spPr bwMode="auto">
          <a:xfrm>
            <a:off x="720725" y="5648325"/>
            <a:ext cx="7508875" cy="923925"/>
          </a:xfrm>
          <a:prstGeom prst="rect">
            <a:avLst/>
          </a:prstGeom>
          <a:solidFill>
            <a:schemeClr val="bg2"/>
          </a:solidFill>
          <a:ln w="9525">
            <a:noFill/>
            <a:miter lim="800000"/>
            <a:headEnd/>
            <a:tailEnd/>
          </a:ln>
        </p:spPr>
        <p:txBody>
          <a:bodyPr>
            <a:spAutoFit/>
          </a:bodyPr>
          <a:lstStyle/>
          <a:p>
            <a:r>
              <a:rPr lang="en-US" sz="1800"/>
              <a:t>If we estimate that </a:t>
            </a:r>
            <a:r>
              <a:rPr lang="en-US" sz="1800" i="1"/>
              <a:t>µ</a:t>
            </a:r>
            <a:r>
              <a:rPr lang="en-US" sz="1800"/>
              <a:t> lies somewhere in the interval </a:t>
            </a:r>
            <a:r>
              <a:rPr lang="en-US" sz="1800" b="1"/>
              <a:t>230.79 </a:t>
            </a:r>
            <a:r>
              <a:rPr lang="en-US" sz="1800"/>
              <a:t>to </a:t>
            </a:r>
            <a:r>
              <a:rPr lang="en-US" sz="1800" b="1"/>
              <a:t>250.79</a:t>
            </a:r>
            <a:r>
              <a:rPr lang="en-US" sz="1800"/>
              <a:t>, we’d be calculating an interval using a method that captures the true </a:t>
            </a:r>
            <a:r>
              <a:rPr lang="en-US" sz="1800" i="1"/>
              <a:t>µ</a:t>
            </a:r>
            <a:r>
              <a:rPr lang="en-US" sz="1800"/>
              <a:t> in about 95% of all possible samples of this size.</a:t>
            </a:r>
            <a:endParaRPr lang="en-US" sz="1600" i="1"/>
          </a:p>
        </p:txBody>
      </p:sp>
      <p:graphicFrame>
        <p:nvGraphicFramePr>
          <p:cNvPr id="30722" name="Object 2"/>
          <p:cNvGraphicFramePr>
            <a:graphicFrameLocks noChangeAspect="1"/>
          </p:cNvGraphicFramePr>
          <p:nvPr/>
        </p:nvGraphicFramePr>
        <p:xfrm>
          <a:off x="595313" y="935038"/>
          <a:ext cx="7200900" cy="817562"/>
        </p:xfrm>
        <a:graphic>
          <a:graphicData uri="http://schemas.openxmlformats.org/presentationml/2006/ole">
            <p:oleObj spid="_x0000_s30722" name="Equation" r:id="rId4" imgW="4711700" imgH="533400" progId="Equation.3">
              <p:embed/>
            </p:oleObj>
          </a:graphicData>
        </a:graphic>
      </p:graphicFrame>
      <p:graphicFrame>
        <p:nvGraphicFramePr>
          <p:cNvPr id="9" name="Object 3"/>
          <p:cNvGraphicFramePr>
            <a:graphicFrameLocks noChangeAspect="1"/>
          </p:cNvGraphicFramePr>
          <p:nvPr/>
        </p:nvGraphicFramePr>
        <p:xfrm>
          <a:off x="3824288" y="1881188"/>
          <a:ext cx="4056062" cy="779462"/>
        </p:xfrm>
        <a:graphic>
          <a:graphicData uri="http://schemas.openxmlformats.org/presentationml/2006/ole">
            <p:oleObj spid="_x0000_s30723" name="Equation" r:id="rId5" imgW="2654300" imgH="508000" progId="Equation.3">
              <p:embed/>
            </p:oleObj>
          </a:graphicData>
        </a:graphic>
      </p:graphicFrame>
      <p:graphicFrame>
        <p:nvGraphicFramePr>
          <p:cNvPr id="10" name="Object 4"/>
          <p:cNvGraphicFramePr>
            <a:graphicFrameLocks noChangeAspect="1"/>
          </p:cNvGraphicFramePr>
          <p:nvPr/>
        </p:nvGraphicFramePr>
        <p:xfrm>
          <a:off x="3824288" y="2871788"/>
          <a:ext cx="4656137" cy="817562"/>
        </p:xfrm>
        <a:graphic>
          <a:graphicData uri="http://schemas.openxmlformats.org/presentationml/2006/ole">
            <p:oleObj spid="_x0000_s30724" name="Equation" r:id="rId6" imgW="3048000" imgH="533400" progId="Equation.3">
              <p:embed/>
            </p:oleObj>
          </a:graphicData>
        </a:graphic>
      </p:graphicFrame>
      <p:graphicFrame>
        <p:nvGraphicFramePr>
          <p:cNvPr id="11" name="Object 5"/>
          <p:cNvGraphicFramePr>
            <a:graphicFrameLocks noChangeAspect="1"/>
          </p:cNvGraphicFramePr>
          <p:nvPr/>
        </p:nvGraphicFramePr>
        <p:xfrm>
          <a:off x="3824288" y="3937000"/>
          <a:ext cx="4267200" cy="544513"/>
        </p:xfrm>
        <a:graphic>
          <a:graphicData uri="http://schemas.openxmlformats.org/presentationml/2006/ole">
            <p:oleObj spid="_x0000_s30725" name="Equation" r:id="rId7" imgW="2794000" imgH="355600" progId="Equation.3">
              <p:embed/>
            </p:oleObj>
          </a:graphicData>
        </a:graphic>
      </p:graphicFrame>
      <p:graphicFrame>
        <p:nvGraphicFramePr>
          <p:cNvPr id="12" name="Object 6"/>
          <p:cNvGraphicFramePr>
            <a:graphicFrameLocks noChangeAspect="1"/>
          </p:cNvGraphicFramePr>
          <p:nvPr/>
        </p:nvGraphicFramePr>
        <p:xfrm>
          <a:off x="777875" y="4754563"/>
          <a:ext cx="7080250" cy="542925"/>
        </p:xfrm>
        <a:graphic>
          <a:graphicData uri="http://schemas.openxmlformats.org/presentationml/2006/ole">
            <p:oleObj spid="_x0000_s30726" name="Equation" r:id="rId8" imgW="4635500" imgH="355600" progId="Equation.3">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from="(-#ppt_w/2)" to="(#ppt_x)" calcmode="lin" valueType="num">
                                      <p:cBhvr>
                                        <p:cTn id="7" dur="600" fill="hold">
                                          <p:stCondLst>
                                            <p:cond delay="0"/>
                                          </p:stCondLst>
                                        </p:cTn>
                                        <p:tgtEl>
                                          <p:spTgt spid="9"/>
                                        </p:tgtEl>
                                        <p:attrNameLst>
                                          <p:attrName>ppt_x</p:attrName>
                                        </p:attrNameLst>
                                      </p:cBhvr>
                                    </p:anim>
                                    <p:anim from="0" to="-1.0" calcmode="lin" valueType="num">
                                      <p:cBhvr>
                                        <p:cTn id="8" dur="200" decel="50000" autoRev="1" fill="hold">
                                          <p:stCondLst>
                                            <p:cond delay="600"/>
                                          </p:stCondLst>
                                        </p:cTn>
                                        <p:tgtEl>
                                          <p:spTgt spid="9"/>
                                        </p:tgtEl>
                                        <p:attrNameLst>
                                          <p:attrName>xshear</p:attrName>
                                        </p:attrNameLst>
                                      </p:cBhvr>
                                    </p:anim>
                                    <p:animScale>
                                      <p:cBhvr>
                                        <p:cTn id="9" dur="200" decel="100000" autoRev="1" fill="hold">
                                          <p:stCondLst>
                                            <p:cond delay="600"/>
                                          </p:stCondLst>
                                        </p:cTn>
                                        <p:tgtEl>
                                          <p:spTgt spid="9"/>
                                        </p:tgtEl>
                                      </p:cBhvr>
                                      <p:from x="100000" y="100000"/>
                                      <p:to x="80000" y="100000"/>
                                    </p:animScale>
                                    <p:anim by="(#ppt_h/3+#ppt_w*0.1)" calcmode="lin" valueType="num">
                                      <p:cBhvr additive="sum">
                                        <p:cTn id="10" dur="200" decel="100000" autoRev="1" fill="hold">
                                          <p:stCondLst>
                                            <p:cond delay="600"/>
                                          </p:stCondLst>
                                        </p:cTn>
                                        <p:tgtEl>
                                          <p:spTgt spid="9"/>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 from="(-#ppt_w/2)" to="(#ppt_x)" calcmode="lin" valueType="num">
                                      <p:cBhvr>
                                        <p:cTn id="15" dur="600" fill="hold">
                                          <p:stCondLst>
                                            <p:cond delay="0"/>
                                          </p:stCondLst>
                                        </p:cTn>
                                        <p:tgtEl>
                                          <p:spTgt spid="10"/>
                                        </p:tgtEl>
                                        <p:attrNameLst>
                                          <p:attrName>ppt_x</p:attrName>
                                        </p:attrNameLst>
                                      </p:cBhvr>
                                    </p:anim>
                                    <p:anim from="0" to="-1.0" calcmode="lin" valueType="num">
                                      <p:cBhvr>
                                        <p:cTn id="16" dur="200" decel="50000" autoRev="1" fill="hold">
                                          <p:stCondLst>
                                            <p:cond delay="600"/>
                                          </p:stCondLst>
                                        </p:cTn>
                                        <p:tgtEl>
                                          <p:spTgt spid="10"/>
                                        </p:tgtEl>
                                        <p:attrNameLst>
                                          <p:attrName>xshear</p:attrName>
                                        </p:attrNameLst>
                                      </p:cBhvr>
                                    </p:anim>
                                    <p:animScale>
                                      <p:cBhvr>
                                        <p:cTn id="17" dur="200" decel="100000" autoRev="1" fill="hold">
                                          <p:stCondLst>
                                            <p:cond delay="600"/>
                                          </p:stCondLst>
                                        </p:cTn>
                                        <p:tgtEl>
                                          <p:spTgt spid="10"/>
                                        </p:tgtEl>
                                      </p:cBhvr>
                                      <p:from x="100000" y="100000"/>
                                      <p:to x="80000" y="100000"/>
                                    </p:animScale>
                                    <p:anim by="(#ppt_h/3+#ppt_w*0.1)" calcmode="lin" valueType="num">
                                      <p:cBhvr additive="sum">
                                        <p:cTn id="18" dur="200" decel="100000" autoRev="1" fill="hold">
                                          <p:stCondLst>
                                            <p:cond delay="600"/>
                                          </p:stCondLst>
                                        </p:cTn>
                                        <p:tgtEl>
                                          <p:spTgt spid="10"/>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 from="(-#ppt_w/2)" to="(#ppt_x)" calcmode="lin" valueType="num">
                                      <p:cBhvr>
                                        <p:cTn id="23" dur="600" fill="hold">
                                          <p:stCondLst>
                                            <p:cond delay="0"/>
                                          </p:stCondLst>
                                        </p:cTn>
                                        <p:tgtEl>
                                          <p:spTgt spid="11"/>
                                        </p:tgtEl>
                                        <p:attrNameLst>
                                          <p:attrName>ppt_x</p:attrName>
                                        </p:attrNameLst>
                                      </p:cBhvr>
                                    </p:anim>
                                    <p:anim from="0" to="-1.0" calcmode="lin" valueType="num">
                                      <p:cBhvr>
                                        <p:cTn id="24" dur="200" decel="50000" autoRev="1" fill="hold">
                                          <p:stCondLst>
                                            <p:cond delay="600"/>
                                          </p:stCondLst>
                                        </p:cTn>
                                        <p:tgtEl>
                                          <p:spTgt spid="11"/>
                                        </p:tgtEl>
                                        <p:attrNameLst>
                                          <p:attrName>xshear</p:attrName>
                                        </p:attrNameLst>
                                      </p:cBhvr>
                                    </p:anim>
                                    <p:animScale>
                                      <p:cBhvr>
                                        <p:cTn id="25" dur="200" decel="100000" autoRev="1" fill="hold">
                                          <p:stCondLst>
                                            <p:cond delay="600"/>
                                          </p:stCondLst>
                                        </p:cTn>
                                        <p:tgtEl>
                                          <p:spTgt spid="11"/>
                                        </p:tgtEl>
                                      </p:cBhvr>
                                      <p:from x="100000" y="100000"/>
                                      <p:to x="80000" y="100000"/>
                                    </p:animScale>
                                    <p:anim by="(#ppt_h/3+#ppt_w*0.1)" calcmode="lin" valueType="num">
                                      <p:cBhvr additive="sum">
                                        <p:cTn id="26" dur="200" decel="100000" autoRev="1" fill="hold">
                                          <p:stCondLst>
                                            <p:cond delay="600"/>
                                          </p:stCondLst>
                                        </p:cTn>
                                        <p:tgtEl>
                                          <p:spTgt spid="11"/>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52" presetClass="entr" presetSubtype="0" fill="hold" nodeType="clickEffect">
                                  <p:stCondLst>
                                    <p:cond delay="0"/>
                                  </p:stCondLst>
                                  <p:childTnLst>
                                    <p:set>
                                      <p:cBhvr>
                                        <p:cTn id="30" dur="1" fill="hold">
                                          <p:stCondLst>
                                            <p:cond delay="0"/>
                                          </p:stCondLst>
                                        </p:cTn>
                                        <p:tgtEl>
                                          <p:spTgt spid="30725"/>
                                        </p:tgtEl>
                                        <p:attrNameLst>
                                          <p:attrName>style.visibility</p:attrName>
                                        </p:attrNameLst>
                                      </p:cBhvr>
                                      <p:to>
                                        <p:strVal val="visible"/>
                                      </p:to>
                                    </p:set>
                                    <p:animScale>
                                      <p:cBhvr>
                                        <p:cTn id="31" dur="1000" decel="50000" fill="hold">
                                          <p:stCondLst>
                                            <p:cond delay="0"/>
                                          </p:stCondLst>
                                        </p:cTn>
                                        <p:tgtEl>
                                          <p:spTgt spid="307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30725"/>
                                        </p:tgtEl>
                                        <p:attrNameLst>
                                          <p:attrName>ppt_x</p:attrName>
                                          <p:attrName>ppt_y</p:attrName>
                                        </p:attrNameLst>
                                      </p:cBhvr>
                                    </p:animMotion>
                                    <p:animEffect transition="in" filter="fade">
                                      <p:cBhvr>
                                        <p:cTn id="33" dur="1000"/>
                                        <p:tgtEl>
                                          <p:spTgt spid="30725"/>
                                        </p:tgtEl>
                                      </p:cBhvr>
                                    </p:animEffect>
                                  </p:childTnLst>
                                </p:cTn>
                              </p:par>
                              <p:par>
                                <p:cTn id="34" presetID="34" presetClass="entr" presetSubtype="0" fill="hold" nodeType="withEffect">
                                  <p:stCondLst>
                                    <p:cond delay="0"/>
                                  </p:stCondLst>
                                  <p:childTnLst>
                                    <p:set>
                                      <p:cBhvr>
                                        <p:cTn id="35" dur="1" fill="hold">
                                          <p:stCondLst>
                                            <p:cond delay="0"/>
                                          </p:stCondLst>
                                        </p:cTn>
                                        <p:tgtEl>
                                          <p:spTgt spid="12"/>
                                        </p:tgtEl>
                                        <p:attrNameLst>
                                          <p:attrName>style.visibility</p:attrName>
                                        </p:attrNameLst>
                                      </p:cBhvr>
                                      <p:to>
                                        <p:strVal val="visible"/>
                                      </p:to>
                                    </p:set>
                                    <p:anim from="(-#ppt_w/2)" to="(#ppt_x)" calcmode="lin" valueType="num">
                                      <p:cBhvr>
                                        <p:cTn id="36" dur="600" fill="hold">
                                          <p:stCondLst>
                                            <p:cond delay="0"/>
                                          </p:stCondLst>
                                        </p:cTn>
                                        <p:tgtEl>
                                          <p:spTgt spid="12"/>
                                        </p:tgtEl>
                                        <p:attrNameLst>
                                          <p:attrName>ppt_x</p:attrName>
                                        </p:attrNameLst>
                                      </p:cBhvr>
                                    </p:anim>
                                    <p:anim from="0" to="-1.0" calcmode="lin" valueType="num">
                                      <p:cBhvr>
                                        <p:cTn id="37" dur="200" decel="50000" autoRev="1" fill="hold">
                                          <p:stCondLst>
                                            <p:cond delay="600"/>
                                          </p:stCondLst>
                                        </p:cTn>
                                        <p:tgtEl>
                                          <p:spTgt spid="12"/>
                                        </p:tgtEl>
                                        <p:attrNameLst>
                                          <p:attrName>xshear</p:attrName>
                                        </p:attrNameLst>
                                      </p:cBhvr>
                                    </p:anim>
                                    <p:animScale>
                                      <p:cBhvr>
                                        <p:cTn id="38" dur="200" decel="100000" autoRev="1" fill="hold">
                                          <p:stCondLst>
                                            <p:cond delay="600"/>
                                          </p:stCondLst>
                                        </p:cTn>
                                        <p:tgtEl>
                                          <p:spTgt spid="12"/>
                                        </p:tgtEl>
                                      </p:cBhvr>
                                      <p:from x="100000" y="100000"/>
                                      <p:to x="80000" y="100000"/>
                                    </p:animScale>
                                    <p:anim by="(#ppt_h/3+#ppt_w*0.1)" calcmode="lin" valueType="num">
                                      <p:cBhvr additive="sum">
                                        <p:cTn id="39" dur="200" decel="100000" autoRev="1" fill="hold">
                                          <p:stCondLst>
                                            <p:cond delay="600"/>
                                          </p:stCondLst>
                                        </p:cTn>
                                        <p:tgtEl>
                                          <p:spTgt spid="12"/>
                                        </p:tgtEl>
                                        <p:attrNameLst>
                                          <p:attrName>ppt_x</p:attrName>
                                        </p:attrNameLst>
                                      </p:cBhvr>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fade">
                                      <p:cBhvr>
                                        <p:cTn id="4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US" dirty="0" smtClean="0"/>
              <a:t>Reminder</a:t>
            </a:r>
            <a:endParaRPr lang="en-US" dirty="0"/>
          </a:p>
        </p:txBody>
      </p:sp>
      <p:sp>
        <p:nvSpPr>
          <p:cNvPr id="3" name="Vertical Text Placeholder 2"/>
          <p:cNvSpPr>
            <a:spLocks noGrp="1"/>
          </p:cNvSpPr>
          <p:nvPr>
            <p:ph type="body" orient="vert" idx="1"/>
          </p:nvPr>
        </p:nvSpPr>
        <p:spPr>
          <a:xfrm rot="16200000">
            <a:off x="577930" y="156511"/>
            <a:ext cx="6374027" cy="6305383"/>
          </a:xfrm>
        </p:spPr>
        <p:txBody>
          <a:bodyPr/>
          <a:lstStyle/>
          <a:p>
            <a:r>
              <a:rPr lang="en-US" dirty="0" smtClean="0"/>
              <a:t>Suppose the mean SAT Math score for a sample of 500 California seniors. The mean SAT score was x-bar=461 with a standard deviation of 100 points. Assume that the sample population of high school student SAT scores is Normally distributed. What would be the 95% confidence interval for the true population mean?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Vertical Text Placeholder 2"/>
          <p:cNvSpPr>
            <a:spLocks noGrp="1"/>
          </p:cNvSpPr>
          <p:nvPr>
            <p:ph type="body" orient="vert" idx="1"/>
          </p:nvPr>
        </p:nvSpPr>
        <p:spPr>
          <a:xfrm rot="16200000">
            <a:off x="3021807" y="-2040731"/>
            <a:ext cx="2573337" cy="7375525"/>
          </a:xfrm>
        </p:spPr>
        <p:txBody>
          <a:bodyPr/>
          <a:lstStyle/>
          <a:p>
            <a:pPr eaLnBrk="1" hangingPunct="1"/>
            <a:r>
              <a:rPr lang="en-US" sz="2400" b="1" smtClean="0">
                <a:solidFill>
                  <a:srgbClr val="000000"/>
                </a:solidFill>
              </a:rPr>
              <a:t>The Idea of a Confidence Interval</a:t>
            </a:r>
            <a:endParaRPr lang="en-US" sz="2400" smtClean="0">
              <a:solidFill>
                <a:srgbClr val="000000"/>
              </a:solidFill>
            </a:endParaRPr>
          </a:p>
          <a:p>
            <a:pPr algn="ctr">
              <a:buFont typeface="Wingdings" charset="2"/>
              <a:buNone/>
            </a:pPr>
            <a:endParaRPr lang="en-US" sz="1800" b="1" smtClean="0">
              <a:solidFill>
                <a:srgbClr val="000000"/>
              </a:solidFill>
              <a:latin typeface="Palatino" charset="0"/>
            </a:endParaRPr>
          </a:p>
          <a:p>
            <a:pPr algn="ctr">
              <a:buFont typeface="Wingdings" charset="2"/>
              <a:buNone/>
            </a:pPr>
            <a:endParaRPr lang="en-US" sz="1800" b="1" smtClean="0">
              <a:solidFill>
                <a:srgbClr val="000000"/>
              </a:solidFill>
              <a:latin typeface="Palatino" charset="0"/>
            </a:endParaRPr>
          </a:p>
          <a:p>
            <a:pPr algn="ctr">
              <a:buFont typeface="Wingdings" charset="2"/>
              <a:buNone/>
            </a:pPr>
            <a:r>
              <a:rPr lang="en-US" sz="1800" b="1" smtClean="0">
                <a:solidFill>
                  <a:srgbClr val="000000"/>
                </a:solidFill>
                <a:latin typeface="Palatino" charset="0"/>
              </a:rPr>
              <a:t>estimate </a:t>
            </a:r>
            <a:r>
              <a:rPr lang="en-US" sz="1800" smtClean="0">
                <a:solidFill>
                  <a:srgbClr val="000000"/>
                </a:solidFill>
                <a:latin typeface="Courier" charset="0"/>
              </a:rPr>
              <a:t>±</a:t>
            </a:r>
            <a:r>
              <a:rPr lang="en-US" sz="1800" b="1" smtClean="0">
                <a:solidFill>
                  <a:srgbClr val="000000"/>
                </a:solidFill>
                <a:latin typeface="Palatino" charset="0"/>
              </a:rPr>
              <a:t> margin of error</a:t>
            </a:r>
          </a:p>
        </p:txBody>
      </p:sp>
      <p:sp>
        <p:nvSpPr>
          <p:cNvPr id="8" name="Vertical Title 1"/>
          <p:cNvSpPr>
            <a:spLocks noGrp="1"/>
          </p:cNvSpPr>
          <p:nvPr>
            <p:ph type="title" orient="vert"/>
          </p:nvPr>
        </p:nvSpPr>
        <p:spPr>
          <a:xfrm>
            <a:off x="8135938" y="954088"/>
            <a:ext cx="681037" cy="5903912"/>
          </a:xfrm>
        </p:spPr>
        <p:txBody>
          <a:bodyPr>
            <a:noAutofit/>
          </a:bodyPr>
          <a:lstStyle/>
          <a:p>
            <a:pPr eaLnBrk="1" hangingPunct="1"/>
            <a:r>
              <a:rPr lang="en-US" sz="2000" smtClean="0">
                <a:solidFill>
                  <a:srgbClr val="E81F30"/>
                </a:solidFill>
              </a:rPr>
              <a:t>Confidence Intervals: The Basics</a:t>
            </a:r>
          </a:p>
        </p:txBody>
      </p:sp>
      <p:sp>
        <p:nvSpPr>
          <p:cNvPr id="7" name="TextBox 6"/>
          <p:cNvSpPr txBox="1"/>
          <p:nvPr/>
        </p:nvSpPr>
        <p:spPr>
          <a:xfrm>
            <a:off x="620713" y="2611438"/>
            <a:ext cx="7375525" cy="29845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r>
              <a:rPr lang="en-US" sz="2000" b="1" u="sng" dirty="0">
                <a:solidFill>
                  <a:srgbClr val="E81F30"/>
                </a:solidFill>
                <a:ea typeface="ＭＳ Ｐゴシック" charset="-128"/>
              </a:rPr>
              <a:t>Definition:</a:t>
            </a:r>
          </a:p>
          <a:p>
            <a:endParaRPr lang="en-US" sz="600" b="1" u="sng" dirty="0">
              <a:solidFill>
                <a:srgbClr val="E81F30"/>
              </a:solidFill>
              <a:ea typeface="ＭＳ Ｐゴシック" charset="-128"/>
            </a:endParaRPr>
          </a:p>
          <a:p>
            <a:r>
              <a:rPr lang="en-US" sz="1800" dirty="0">
                <a:solidFill>
                  <a:srgbClr val="000000"/>
                </a:solidFill>
                <a:ea typeface="ＭＳ Ｐゴシック" charset="-128"/>
              </a:rPr>
              <a:t>A </a:t>
            </a:r>
            <a:r>
              <a:rPr lang="en-US" sz="1800" b="1" dirty="0">
                <a:solidFill>
                  <a:srgbClr val="000000"/>
                </a:solidFill>
                <a:ea typeface="ＭＳ Ｐゴシック" charset="-128"/>
              </a:rPr>
              <a:t>confidence interval</a:t>
            </a:r>
            <a:r>
              <a:rPr lang="en-US" sz="1800" dirty="0">
                <a:solidFill>
                  <a:srgbClr val="000000"/>
                </a:solidFill>
                <a:ea typeface="ＭＳ Ｐゴシック" charset="-128"/>
              </a:rPr>
              <a:t> for a parameter has two parts:</a:t>
            </a:r>
          </a:p>
          <a:p>
            <a:pPr>
              <a:buFont typeface="Arial" charset="0"/>
              <a:buChar char="•"/>
            </a:pPr>
            <a:r>
              <a:rPr lang="en-US" sz="1800" dirty="0">
                <a:solidFill>
                  <a:srgbClr val="000000"/>
                </a:solidFill>
                <a:ea typeface="ＭＳ Ｐゴシック" charset="-128"/>
              </a:rPr>
              <a:t> An interval calculated from the data, which has the form:</a:t>
            </a:r>
          </a:p>
          <a:p>
            <a:pPr algn="ctr"/>
            <a:r>
              <a:rPr lang="en-US" sz="1800" dirty="0">
                <a:solidFill>
                  <a:srgbClr val="000000"/>
                </a:solidFill>
                <a:ea typeface="ＭＳ Ｐゴシック" charset="-128"/>
              </a:rPr>
              <a:t>estimate </a:t>
            </a:r>
            <a:r>
              <a:rPr lang="en-US" sz="1800" dirty="0">
                <a:solidFill>
                  <a:srgbClr val="000000"/>
                </a:solidFill>
                <a:latin typeface="Courier" charset="0"/>
                <a:ea typeface="ＭＳ Ｐゴシック" charset="-128"/>
              </a:rPr>
              <a:t>±</a:t>
            </a:r>
            <a:r>
              <a:rPr lang="en-US" sz="1800" dirty="0">
                <a:solidFill>
                  <a:srgbClr val="000000"/>
                </a:solidFill>
                <a:ea typeface="ＭＳ Ｐゴシック" charset="-128"/>
              </a:rPr>
              <a:t> margin of error</a:t>
            </a:r>
          </a:p>
          <a:p>
            <a:pPr>
              <a:buFont typeface="Arial" charset="0"/>
              <a:buChar char="•"/>
            </a:pPr>
            <a:r>
              <a:rPr lang="en-US" sz="1800" dirty="0">
                <a:solidFill>
                  <a:srgbClr val="000000"/>
                </a:solidFill>
                <a:ea typeface="ＭＳ Ｐゴシック" charset="-128"/>
              </a:rPr>
              <a:t> The </a:t>
            </a:r>
            <a:r>
              <a:rPr lang="en-US" sz="1800" b="1" dirty="0">
                <a:solidFill>
                  <a:srgbClr val="000000"/>
                </a:solidFill>
                <a:ea typeface="ＭＳ Ｐゴシック" charset="-128"/>
              </a:rPr>
              <a:t>margin of error</a:t>
            </a:r>
            <a:r>
              <a:rPr lang="en-US" sz="1800" dirty="0">
                <a:solidFill>
                  <a:srgbClr val="000000"/>
                </a:solidFill>
                <a:ea typeface="ＭＳ Ｐゴシック" charset="-128"/>
              </a:rPr>
              <a:t> tells how close the estimate tends to be to the unknown parameter in repeated random sampling.</a:t>
            </a:r>
          </a:p>
          <a:p>
            <a:pPr>
              <a:buFont typeface="Arial" charset="0"/>
              <a:buChar char="•"/>
            </a:pPr>
            <a:r>
              <a:rPr lang="en-US" sz="1800" dirty="0">
                <a:solidFill>
                  <a:srgbClr val="000000"/>
                </a:solidFill>
                <a:ea typeface="ＭＳ Ｐゴシック" charset="-128"/>
              </a:rPr>
              <a:t> A </a:t>
            </a:r>
            <a:r>
              <a:rPr lang="en-US" sz="1800" b="1" dirty="0">
                <a:solidFill>
                  <a:srgbClr val="000000"/>
                </a:solidFill>
                <a:ea typeface="ＭＳ Ｐゴシック" charset="-128"/>
              </a:rPr>
              <a:t>confidence level </a:t>
            </a:r>
            <a:r>
              <a:rPr lang="en-US" sz="1800" b="1" i="1" dirty="0">
                <a:solidFill>
                  <a:srgbClr val="000000"/>
                </a:solidFill>
                <a:ea typeface="ＭＳ Ｐゴシック" charset="-128"/>
              </a:rPr>
              <a:t>C</a:t>
            </a:r>
            <a:r>
              <a:rPr lang="en-US" sz="1800" dirty="0">
                <a:solidFill>
                  <a:srgbClr val="000000"/>
                </a:solidFill>
                <a:ea typeface="ＭＳ Ｐゴシック" charset="-128"/>
              </a:rPr>
              <a:t>, the overall success rate of the method  for calculating the confidence interval. That is, in </a:t>
            </a:r>
            <a:r>
              <a:rPr lang="en-US" sz="1800" i="1" dirty="0">
                <a:solidFill>
                  <a:srgbClr val="000000"/>
                </a:solidFill>
                <a:ea typeface="ＭＳ Ｐゴシック" charset="-128"/>
              </a:rPr>
              <a:t>C</a:t>
            </a:r>
            <a:r>
              <a:rPr lang="en-US" sz="1800" dirty="0">
                <a:solidFill>
                  <a:srgbClr val="000000"/>
                </a:solidFill>
                <a:ea typeface="ＭＳ Ｐゴシック" charset="-128"/>
              </a:rPr>
              <a:t>% of all possible samples, the method would yield an interval that captures the true parameter value.</a:t>
            </a:r>
            <a:endParaRPr lang="en-US" sz="2000" dirty="0">
              <a:solidFill>
                <a:srgbClr val="000000"/>
              </a:solidFill>
              <a:ea typeface="ＭＳ Ｐゴシック" charset="-128"/>
            </a:endParaRPr>
          </a:p>
        </p:txBody>
      </p:sp>
      <p:sp>
        <p:nvSpPr>
          <p:cNvPr id="9" name="TextBox 8"/>
          <p:cNvSpPr txBox="1">
            <a:spLocks noChangeArrowheads="1"/>
          </p:cNvSpPr>
          <p:nvPr/>
        </p:nvSpPr>
        <p:spPr bwMode="auto">
          <a:xfrm>
            <a:off x="620713" y="5934075"/>
            <a:ext cx="8135937" cy="646113"/>
          </a:xfrm>
          <a:prstGeom prst="rect">
            <a:avLst/>
          </a:prstGeom>
          <a:noFill/>
          <a:ln w="9525">
            <a:noFill/>
            <a:miter lim="800000"/>
            <a:headEnd/>
            <a:tailEnd/>
          </a:ln>
        </p:spPr>
        <p:txBody>
          <a:bodyPr>
            <a:spAutoFit/>
          </a:bodyPr>
          <a:lstStyle/>
          <a:p>
            <a:r>
              <a:rPr lang="en-US" sz="1800"/>
              <a:t>We usually choose a confidence level of 90% or higher because we want to be quite sure of our conclusions. The most common confidence level is 95%.</a:t>
            </a:r>
          </a:p>
        </p:txBody>
      </p:sp>
      <p:graphicFrame>
        <p:nvGraphicFramePr>
          <p:cNvPr id="31746" name="Object 2"/>
          <p:cNvGraphicFramePr>
            <a:graphicFrameLocks noChangeAspect="1"/>
          </p:cNvGraphicFramePr>
          <p:nvPr/>
        </p:nvGraphicFramePr>
        <p:xfrm>
          <a:off x="457200" y="1108075"/>
          <a:ext cx="7683500" cy="779463"/>
        </p:xfrm>
        <a:graphic>
          <a:graphicData uri="http://schemas.openxmlformats.org/presentationml/2006/ole">
            <p:oleObj spid="_x0000_s31746" name="Equation" r:id="rId3" imgW="5029200" imgH="508000" progId="Equation.3">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Vertical Text Placeholder 2"/>
          <p:cNvSpPr>
            <a:spLocks noGrp="1"/>
          </p:cNvSpPr>
          <p:nvPr>
            <p:ph type="body" orient="vert" idx="1"/>
          </p:nvPr>
        </p:nvSpPr>
        <p:spPr>
          <a:xfrm rot="16200000">
            <a:off x="3096420" y="-2115344"/>
            <a:ext cx="2424112" cy="7375525"/>
          </a:xfrm>
        </p:spPr>
        <p:txBody>
          <a:bodyPr/>
          <a:lstStyle/>
          <a:p>
            <a:pPr eaLnBrk="1" hangingPunct="1"/>
            <a:r>
              <a:rPr lang="en-US" b="1" smtClean="0">
                <a:solidFill>
                  <a:srgbClr val="000000"/>
                </a:solidFill>
              </a:rPr>
              <a:t>Interpreting Confidence Levels and Confidence Intervals</a:t>
            </a:r>
            <a:endParaRPr lang="en-US" smtClean="0">
              <a:solidFill>
                <a:srgbClr val="000000"/>
              </a:solidFill>
            </a:endParaRPr>
          </a:p>
          <a:p>
            <a:pPr>
              <a:buFont typeface="Wingdings" charset="2"/>
              <a:buNone/>
            </a:pPr>
            <a:r>
              <a:rPr lang="en-US" sz="1600" smtClean="0">
                <a:solidFill>
                  <a:srgbClr val="000000"/>
                </a:solidFill>
              </a:rPr>
              <a:t>The confidence level is the overall capture rate if the method is used many times. Starting with the population, imagine taking many SRSs of 16 observations. The sample mean will vary from sample to sample, but when we use the method </a:t>
            </a:r>
            <a:r>
              <a:rPr lang="en-US" sz="1600" i="1" smtClean="0">
                <a:solidFill>
                  <a:srgbClr val="000000"/>
                </a:solidFill>
              </a:rPr>
              <a:t>estimate ± margin of error </a:t>
            </a:r>
            <a:r>
              <a:rPr lang="en-US" sz="1600" smtClean="0">
                <a:solidFill>
                  <a:srgbClr val="000000"/>
                </a:solidFill>
              </a:rPr>
              <a:t>to get an interval based on each sample, 95% of these intervals capture the unknown population mean </a:t>
            </a:r>
            <a:r>
              <a:rPr lang="en-US" sz="1600" i="1" smtClean="0">
                <a:solidFill>
                  <a:srgbClr val="000000"/>
                </a:solidFill>
              </a:rPr>
              <a:t>µ</a:t>
            </a:r>
            <a:r>
              <a:rPr lang="en-US" sz="1600" smtClean="0">
                <a:solidFill>
                  <a:srgbClr val="000000"/>
                </a:solidFill>
              </a:rPr>
              <a:t>.</a:t>
            </a:r>
            <a:endParaRPr lang="en-US" sz="2800" smtClean="0">
              <a:solidFill>
                <a:srgbClr val="000000"/>
              </a:solidFill>
            </a:endParaRPr>
          </a:p>
        </p:txBody>
      </p:sp>
      <p:pic>
        <p:nvPicPr>
          <p:cNvPr id="32771" name="Picture 9" descr="Picture 5.png"/>
          <p:cNvPicPr>
            <a:picLocks noChangeAspect="1"/>
          </p:cNvPicPr>
          <p:nvPr/>
        </p:nvPicPr>
        <p:blipFill>
          <a:blip r:embed="rId2"/>
          <a:srcRect/>
          <a:stretch>
            <a:fillRect/>
          </a:stretch>
        </p:blipFill>
        <p:spPr bwMode="auto">
          <a:xfrm>
            <a:off x="254000" y="2327275"/>
            <a:ext cx="6410325" cy="1481138"/>
          </a:xfrm>
          <a:prstGeom prst="rect">
            <a:avLst/>
          </a:prstGeom>
          <a:noFill/>
          <a:ln w="9525">
            <a:noFill/>
            <a:miter lim="800000"/>
            <a:headEnd/>
            <a:tailEnd/>
          </a:ln>
        </p:spPr>
      </p:pic>
      <p:pic>
        <p:nvPicPr>
          <p:cNvPr id="32772" name="Picture 12" descr="Picture 6.png"/>
          <p:cNvPicPr>
            <a:picLocks noChangeAspect="1"/>
          </p:cNvPicPr>
          <p:nvPr/>
        </p:nvPicPr>
        <p:blipFill>
          <a:blip r:embed="rId3"/>
          <a:srcRect/>
          <a:stretch>
            <a:fillRect/>
          </a:stretch>
        </p:blipFill>
        <p:spPr bwMode="auto">
          <a:xfrm>
            <a:off x="5340350" y="3098800"/>
            <a:ext cx="3330575" cy="3359150"/>
          </a:xfrm>
          <a:prstGeom prst="rect">
            <a:avLst/>
          </a:prstGeom>
          <a:noFill/>
          <a:ln w="9525">
            <a:noFill/>
            <a:miter lim="800000"/>
            <a:headEnd/>
            <a:tailEnd/>
          </a:ln>
        </p:spPr>
      </p:pic>
      <p:sp>
        <p:nvSpPr>
          <p:cNvPr id="8" name="Vertical Title 1"/>
          <p:cNvSpPr>
            <a:spLocks noGrp="1"/>
          </p:cNvSpPr>
          <p:nvPr>
            <p:ph type="title" orient="vert"/>
          </p:nvPr>
        </p:nvSpPr>
        <p:spPr>
          <a:xfrm>
            <a:off x="8135938" y="954088"/>
            <a:ext cx="681037" cy="5903912"/>
          </a:xfrm>
        </p:spPr>
        <p:txBody>
          <a:bodyPr>
            <a:noAutofit/>
          </a:bodyPr>
          <a:lstStyle/>
          <a:p>
            <a:pPr eaLnBrk="1" hangingPunct="1"/>
            <a:r>
              <a:rPr lang="en-US" sz="2000" smtClean="0">
                <a:solidFill>
                  <a:srgbClr val="E81F30"/>
                </a:solidFill>
              </a:rPr>
              <a:t>Confidence Intervals: The Basics</a:t>
            </a:r>
          </a:p>
        </p:txBody>
      </p:sp>
      <p:sp>
        <p:nvSpPr>
          <p:cNvPr id="14" name="TextBox 13"/>
          <p:cNvSpPr txBox="1"/>
          <p:nvPr/>
        </p:nvSpPr>
        <p:spPr bwMode="auto">
          <a:xfrm>
            <a:off x="173038" y="4121150"/>
            <a:ext cx="5167312" cy="2386013"/>
          </a:xfrm>
          <a:prstGeom prst="rect">
            <a:avLst/>
          </a:prstGeom>
          <a:solidFill>
            <a:srgbClr val="FAEDB8"/>
          </a:solidFill>
        </p:spPr>
        <p:style>
          <a:lnRef idx="1">
            <a:schemeClr val="accent5"/>
          </a:lnRef>
          <a:fillRef idx="2">
            <a:schemeClr val="accent5"/>
          </a:fillRef>
          <a:effectRef idx="1">
            <a:schemeClr val="accent5"/>
          </a:effectRef>
          <a:fontRef idx="minor">
            <a:schemeClr val="dk1"/>
          </a:fontRef>
        </p:style>
        <p:txBody>
          <a:bodyPr>
            <a:spAutoFit/>
          </a:bodyPr>
          <a:lstStyle/>
          <a:p>
            <a:pPr>
              <a:spcAft>
                <a:spcPts val="600"/>
              </a:spcAft>
            </a:pPr>
            <a:r>
              <a:rPr lang="en-US" sz="1600" b="1" i="1">
                <a:solidFill>
                  <a:srgbClr val="000000"/>
                </a:solidFill>
                <a:ea typeface="ＭＳ Ｐゴシック" charset="-128"/>
              </a:rPr>
              <a:t>Confidence level</a:t>
            </a:r>
            <a:r>
              <a:rPr lang="en-US" sz="1600" i="1">
                <a:solidFill>
                  <a:srgbClr val="000000"/>
                </a:solidFill>
                <a:ea typeface="ＭＳ Ｐゴシック" charset="-128"/>
              </a:rPr>
              <a:t>: </a:t>
            </a:r>
            <a:r>
              <a:rPr lang="en-US" sz="1600">
                <a:solidFill>
                  <a:srgbClr val="000000"/>
                </a:solidFill>
                <a:ea typeface="ＭＳ Ｐゴシック" charset="-128"/>
              </a:rPr>
              <a:t>To say that we are 95% </a:t>
            </a:r>
            <a:r>
              <a:rPr lang="en-US" sz="1600" i="1">
                <a:solidFill>
                  <a:srgbClr val="000000"/>
                </a:solidFill>
                <a:ea typeface="ＭＳ Ｐゴシック" charset="-128"/>
              </a:rPr>
              <a:t>confident </a:t>
            </a:r>
            <a:r>
              <a:rPr lang="en-US" sz="1600">
                <a:solidFill>
                  <a:srgbClr val="000000"/>
                </a:solidFill>
                <a:ea typeface="ＭＳ Ｐゴシック" charset="-128"/>
              </a:rPr>
              <a:t>is shorthand for</a:t>
            </a:r>
            <a:r>
              <a:rPr lang="en-US" sz="1600" i="1">
                <a:solidFill>
                  <a:srgbClr val="000000"/>
                </a:solidFill>
                <a:ea typeface="ＭＳ Ｐゴシック" charset="-128"/>
              </a:rPr>
              <a:t> </a:t>
            </a:r>
            <a:r>
              <a:rPr lang="en-US" sz="1600">
                <a:solidFill>
                  <a:srgbClr val="000000"/>
                </a:solidFill>
                <a:ea typeface="ＭＳ Ｐゴシック" charset="-128"/>
              </a:rPr>
              <a:t>“95</a:t>
            </a:r>
            <a:r>
              <a:rPr lang="en-US" sz="1600" i="1">
                <a:solidFill>
                  <a:srgbClr val="000000"/>
                </a:solidFill>
                <a:ea typeface="ＭＳ Ｐゴシック" charset="-128"/>
              </a:rPr>
              <a:t>% of </a:t>
            </a:r>
            <a:r>
              <a:rPr lang="en-US" sz="1600">
                <a:solidFill>
                  <a:srgbClr val="000000"/>
                </a:solidFill>
                <a:ea typeface="ＭＳ Ｐゴシック" charset="-128"/>
              </a:rPr>
              <a:t>all possible samples of a given size from this population will result in an interval that captures the unknown parameter.”</a:t>
            </a:r>
          </a:p>
          <a:p>
            <a:r>
              <a:rPr lang="en-US" sz="1600" b="1" i="1">
                <a:solidFill>
                  <a:srgbClr val="000000"/>
                </a:solidFill>
                <a:ea typeface="ＭＳ Ｐゴシック" charset="-128"/>
              </a:rPr>
              <a:t>Confidence interval</a:t>
            </a:r>
            <a:r>
              <a:rPr lang="en-US" sz="1600" i="1">
                <a:solidFill>
                  <a:srgbClr val="000000"/>
                </a:solidFill>
                <a:ea typeface="ＭＳ Ｐゴシック" charset="-128"/>
              </a:rPr>
              <a:t>: </a:t>
            </a:r>
            <a:r>
              <a:rPr lang="en-US" sz="1600">
                <a:solidFill>
                  <a:srgbClr val="000000"/>
                </a:solidFill>
                <a:ea typeface="ＭＳ Ｐゴシック" charset="-128"/>
              </a:rPr>
              <a:t>To interpret a </a:t>
            </a:r>
            <a:r>
              <a:rPr lang="en-US" sz="1600" i="1">
                <a:solidFill>
                  <a:srgbClr val="000000"/>
                </a:solidFill>
                <a:ea typeface="ＭＳ Ｐゴシック" charset="-128"/>
              </a:rPr>
              <a:t>C</a:t>
            </a:r>
            <a:r>
              <a:rPr lang="en-US" sz="1600">
                <a:solidFill>
                  <a:srgbClr val="000000"/>
                </a:solidFill>
                <a:ea typeface="ＭＳ Ｐゴシック" charset="-128"/>
              </a:rPr>
              <a:t>% confidence interval for an unknown parameter, say, “We are </a:t>
            </a:r>
            <a:r>
              <a:rPr lang="en-US" sz="1600" i="1">
                <a:solidFill>
                  <a:srgbClr val="000000"/>
                </a:solidFill>
                <a:ea typeface="ＭＳ Ｐゴシック" charset="-128"/>
              </a:rPr>
              <a:t>C% </a:t>
            </a:r>
            <a:r>
              <a:rPr lang="en-US" sz="1600">
                <a:solidFill>
                  <a:srgbClr val="000000"/>
                </a:solidFill>
                <a:ea typeface="ＭＳ Ｐゴシック" charset="-128"/>
              </a:rPr>
              <a:t>confident that the interval from _____ to </a:t>
            </a:r>
            <a:r>
              <a:rPr lang="en-US" sz="1600" i="1">
                <a:solidFill>
                  <a:srgbClr val="000000"/>
                </a:solidFill>
                <a:ea typeface="ＭＳ Ｐゴシック" charset="-128"/>
              </a:rPr>
              <a:t>_____ </a:t>
            </a:r>
            <a:r>
              <a:rPr lang="en-US" sz="1600">
                <a:solidFill>
                  <a:srgbClr val="000000"/>
                </a:solidFill>
                <a:ea typeface="ＭＳ Ｐゴシック" charset="-128"/>
              </a:rPr>
              <a:t>captures the actual value of the [population parameter in context].”</a:t>
            </a:r>
          </a:p>
        </p:txBody>
      </p:sp>
      <p:sp>
        <p:nvSpPr>
          <p:cNvPr id="15" name="TextBox 14"/>
          <p:cNvSpPr txBox="1"/>
          <p:nvPr/>
        </p:nvSpPr>
        <p:spPr bwMode="auto">
          <a:xfrm>
            <a:off x="314961" y="3843865"/>
            <a:ext cx="4958080" cy="307777"/>
          </a:xfrm>
          <a:prstGeom prst="rect">
            <a:avLst/>
          </a:prstGeom>
          <a:solidFill>
            <a:schemeClr val="tx2"/>
          </a:solidFill>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en-US" sz="1400" b="1" dirty="0"/>
              <a:t>Interpreting Confidence Level and Confidence Intervals</a:t>
            </a:r>
          </a:p>
        </p:txBody>
      </p:sp>
      <p:sp>
        <p:nvSpPr>
          <p:cNvPr id="9" name="Curved Down Arrow 8"/>
          <p:cNvSpPr/>
          <p:nvPr/>
        </p:nvSpPr>
        <p:spPr>
          <a:xfrm rot="1831186">
            <a:off x="6388784" y="2322766"/>
            <a:ext cx="1694005" cy="595564"/>
          </a:xfrm>
          <a:prstGeom prst="curvedDown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2771"/>
                                        </p:tgtEl>
                                        <p:attrNameLst>
                                          <p:attrName>style.visibility</p:attrName>
                                        </p:attrNameLst>
                                      </p:cBhvr>
                                      <p:to>
                                        <p:strVal val="visible"/>
                                      </p:to>
                                    </p:set>
                                    <p:anim calcmode="lin" valueType="num">
                                      <p:cBhvr>
                                        <p:cTn id="7" dur="1000" fill="hold"/>
                                        <p:tgtEl>
                                          <p:spTgt spid="32771"/>
                                        </p:tgtEl>
                                        <p:attrNameLst>
                                          <p:attrName>ppt_w</p:attrName>
                                        </p:attrNameLst>
                                      </p:cBhvr>
                                      <p:tavLst>
                                        <p:tav tm="0">
                                          <p:val>
                                            <p:fltVal val="0"/>
                                          </p:val>
                                        </p:tav>
                                        <p:tav tm="100000">
                                          <p:val>
                                            <p:strVal val="#ppt_w"/>
                                          </p:val>
                                        </p:tav>
                                      </p:tavLst>
                                    </p:anim>
                                    <p:anim calcmode="lin" valueType="num">
                                      <p:cBhvr>
                                        <p:cTn id="8" dur="1000" fill="hold"/>
                                        <p:tgtEl>
                                          <p:spTgt spid="32771"/>
                                        </p:tgtEl>
                                        <p:attrNameLst>
                                          <p:attrName>ppt_h</p:attrName>
                                        </p:attrNameLst>
                                      </p:cBhvr>
                                      <p:tavLst>
                                        <p:tav tm="0">
                                          <p:val>
                                            <p:fltVal val="0"/>
                                          </p:val>
                                        </p:tav>
                                        <p:tav tm="100000">
                                          <p:val>
                                            <p:strVal val="#ppt_h"/>
                                          </p:val>
                                        </p:tav>
                                      </p:tavLst>
                                    </p:anim>
                                    <p:anim calcmode="lin" valueType="num">
                                      <p:cBhvr>
                                        <p:cTn id="9" dur="1000" fill="hold"/>
                                        <p:tgtEl>
                                          <p:spTgt spid="3277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277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par>
                                <p:cTn id="16" presetID="12" presetClass="entr" presetSubtype="4" fill="hold" nodeType="withEffect">
                                  <p:stCondLst>
                                    <p:cond delay="0"/>
                                  </p:stCondLst>
                                  <p:childTnLst>
                                    <p:set>
                                      <p:cBhvr>
                                        <p:cTn id="17" dur="1" fill="hold">
                                          <p:stCondLst>
                                            <p:cond delay="0"/>
                                          </p:stCondLst>
                                        </p:cTn>
                                        <p:tgtEl>
                                          <p:spTgt spid="32772"/>
                                        </p:tgtEl>
                                        <p:attrNameLst>
                                          <p:attrName>style.visibility</p:attrName>
                                        </p:attrNameLst>
                                      </p:cBhvr>
                                      <p:to>
                                        <p:strVal val="visible"/>
                                      </p:to>
                                    </p:set>
                                    <p:animEffect transition="in" filter="slide(fromBottom)">
                                      <p:cBhvr>
                                        <p:cTn id="18" dur="500"/>
                                        <p:tgtEl>
                                          <p:spTgt spid="3277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1000"/>
                                        <p:tgtEl>
                                          <p:spTgt spid="1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bg/>
                                          </p:spTgt>
                                        </p:tgtEl>
                                        <p:attrNameLst>
                                          <p:attrName>style.visibility</p:attrName>
                                        </p:attrNameLst>
                                      </p:cBhvr>
                                      <p:to>
                                        <p:strVal val="visible"/>
                                      </p:to>
                                    </p:set>
                                    <p:animEffect transition="in" filter="fade">
                                      <p:cBhvr>
                                        <p:cTn id="26" dur="1000"/>
                                        <p:tgtEl>
                                          <p:spTgt spid="14">
                                            <p:bg/>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
                                            <p:txEl>
                                              <p:pRg st="0" end="0"/>
                                            </p:txEl>
                                          </p:spTgt>
                                        </p:tgtEl>
                                        <p:attrNameLst>
                                          <p:attrName>style.visibility</p:attrName>
                                        </p:attrNameLst>
                                      </p:cBhvr>
                                      <p:to>
                                        <p:strVal val="visible"/>
                                      </p:to>
                                    </p:set>
                                    <p:animEffect transition="in" filter="fade">
                                      <p:cBhvr>
                                        <p:cTn id="31" dur="1000"/>
                                        <p:tgtEl>
                                          <p:spTgt spid="14">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4">
                                            <p:txEl>
                                              <p:pRg st="1" end="1"/>
                                            </p:txEl>
                                          </p:spTgt>
                                        </p:tgtEl>
                                        <p:attrNameLst>
                                          <p:attrName>style.visibility</p:attrName>
                                        </p:attrNameLst>
                                      </p:cBhvr>
                                      <p:to>
                                        <p:strVal val="visible"/>
                                      </p:to>
                                    </p:set>
                                    <p:animEffect transition="in" filter="fade">
                                      <p:cBhvr>
                                        <p:cTn id="36" dur="10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bldLvl="5" animBg="1"/>
    </p:bldLst>
  </p:timing>
</p:sld>
</file>

<file path=ppt/theme/theme1.xml><?xml version="1.0" encoding="utf-8"?>
<a:theme xmlns:a="http://schemas.openxmlformats.org/drawingml/2006/main" name="Advantage">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14136</TotalTime>
  <Words>1990</Words>
  <Application>Microsoft Macintosh PowerPoint</Application>
  <PresentationFormat>On-screen Show (4:3)</PresentationFormat>
  <Paragraphs>136</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Advantage</vt:lpstr>
      <vt:lpstr>Equation</vt:lpstr>
      <vt:lpstr>Slide 1</vt:lpstr>
      <vt:lpstr>Confidence Intervals: The Basics</vt:lpstr>
      <vt:lpstr>Confidence Intervals: The Basics</vt:lpstr>
      <vt:lpstr>Confidence Intervals: The Basics</vt:lpstr>
      <vt:lpstr>Confidence Intervals: The Basics</vt:lpstr>
      <vt:lpstr>Confidence Intervals: The Basics</vt:lpstr>
      <vt:lpstr>Reminder</vt:lpstr>
      <vt:lpstr>Confidence Intervals: The Basics</vt:lpstr>
      <vt:lpstr>Confidence Intervals: The Basics</vt:lpstr>
      <vt:lpstr>Confidence Intervals: The Basics</vt:lpstr>
      <vt:lpstr>Example</vt:lpstr>
      <vt:lpstr>Confidence Intervals: The Basics</vt:lpstr>
      <vt:lpstr>Confidence Intervals: The Basics</vt:lpstr>
      <vt:lpstr>Critical Values</vt:lpstr>
      <vt:lpstr>Confidence Intervals: The Basics</vt:lpstr>
      <vt:lpstr>Example</vt:lpstr>
      <vt:lpstr>How Confidence Intervals Behave</vt:lpstr>
      <vt:lpstr>Choosing a Sample Size</vt:lpstr>
      <vt:lpstr>Example</vt:lpstr>
      <vt:lpstr>Cautions</vt:lpstr>
    </vt:vector>
  </TitlesOfParts>
  <Company>Lakeville Area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Sandy Hinding</dc:creator>
  <cp:lastModifiedBy>cillig</cp:lastModifiedBy>
  <cp:revision>325</cp:revision>
  <dcterms:created xsi:type="dcterms:W3CDTF">2010-11-22T19:53:48Z</dcterms:created>
  <dcterms:modified xsi:type="dcterms:W3CDTF">2016-03-21T16:47:36Z</dcterms:modified>
</cp:coreProperties>
</file>